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63" r:id="rId4"/>
    <p:sldId id="267" r:id="rId5"/>
    <p:sldId id="271" r:id="rId6"/>
    <p:sldId id="269" r:id="rId7"/>
    <p:sldId id="268" r:id="rId8"/>
    <p:sldId id="270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85" r:id="rId17"/>
    <p:sldId id="279" r:id="rId18"/>
    <p:sldId id="280" r:id="rId19"/>
    <p:sldId id="287" r:id="rId20"/>
    <p:sldId id="281" r:id="rId21"/>
    <p:sldId id="282" r:id="rId22"/>
    <p:sldId id="283" r:id="rId23"/>
    <p:sldId id="284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64FA"/>
    <a:srgbClr val="F9B1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8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jpg>
</file>

<file path=ppt/media/image11.gif>
</file>

<file path=ppt/media/image12.jp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gif>
</file>

<file path=ppt/media/image3.png>
</file>

<file path=ppt/media/image4.png>
</file>

<file path=ppt/media/image5.png>
</file>

<file path=ppt/media/image6.png>
</file>

<file path=ppt/media/image7.jp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64405E-9699-4C2C-F03C-5F15F787EF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0F57671-9CDA-5F46-7535-4EF09E3C63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D117FF-8C4B-9865-22FE-A0E28E9D1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359EA-A98F-4346-A26B-0B5B03FF2A12}" type="datetimeFigureOut">
              <a:rPr lang="ko-KR" altLang="en-US" smtClean="0"/>
              <a:t>2023-08-25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006B96-E2C8-3DF3-DF41-709143611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A922CA-81C7-575C-44B1-D4F67C091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01612-3EE5-4750-8036-4D0154414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3091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88B2FE-F78D-2CFD-909E-B02B6D91B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4A308B9-1C50-C809-4872-73732F2C81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6A5FA7-F21C-4C13-C976-CC85BB8C4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359EA-A98F-4346-A26B-0B5B03FF2A12}" type="datetimeFigureOut">
              <a:rPr lang="ko-KR" altLang="en-US" smtClean="0"/>
              <a:t>2023-08-25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4ADD7D-9DCF-F213-EF3B-7043F310B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00CDBD-53BF-338D-FE94-2491D4E34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01612-3EE5-4750-8036-4D0154414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1135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9E88D50-BE51-75F5-C77E-578E243898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06FCC7A-E490-68A9-C79B-9BDC468DBE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8D5D9E-A235-8302-C28D-36712610B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359EA-A98F-4346-A26B-0B5B03FF2A12}" type="datetimeFigureOut">
              <a:rPr lang="ko-KR" altLang="en-US" smtClean="0"/>
              <a:t>2023-08-25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B62EED-62D6-8728-9B71-836C6D4F3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D553EE-36A8-B1D7-64A8-9DE3903F3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01612-3EE5-4750-8036-4D0154414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2395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F6D1FB-906F-A82B-5659-0BEAEE129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5591A2-A6CD-7160-C645-FE04C7E84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F2E384-0D79-2F55-E6C6-BFF6A77FF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359EA-A98F-4346-A26B-0B5B03FF2A12}" type="datetimeFigureOut">
              <a:rPr lang="ko-KR" altLang="en-US" smtClean="0"/>
              <a:t>2023-08-25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79C220-C35D-6BDA-493D-FA3C9D8C2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1371CD-A043-7A5A-0A4D-A9AAABD5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01612-3EE5-4750-8036-4D0154414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9855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42FE81-BDE1-4543-C4C9-89D09719B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9C7AC1-AB84-210E-E090-38CBE43BBA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6987DE-2CCE-4507-C26D-29C59680B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359EA-A98F-4346-A26B-0B5B03FF2A12}" type="datetimeFigureOut">
              <a:rPr lang="ko-KR" altLang="en-US" smtClean="0"/>
              <a:t>2023-08-25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172B1A-E2D3-9D87-1915-9F461C005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8DA1C7-7AEA-517D-217D-792E2028A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01612-3EE5-4750-8036-4D0154414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6289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FD536A-9953-A3AB-05C6-961580D72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0515A9-B6A5-604A-4BA8-1F87F2586D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2A015B-1FE3-540F-7C52-F036271670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EED1453-19FE-A7EE-128E-5A0A12EA9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359EA-A98F-4346-A26B-0B5B03FF2A12}" type="datetimeFigureOut">
              <a:rPr lang="ko-KR" altLang="en-US" smtClean="0"/>
              <a:t>2023-08-25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F0355D4-0058-BC7D-7A3B-F187C017D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86F589B-76A2-3C77-CC81-4D43F896D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01612-3EE5-4750-8036-4D0154414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056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487E62-E98D-FEEC-B96F-173D8322F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4B7AD9-94D1-825C-687B-C553BDE59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A772726-8F02-BA2E-97D8-FA23A994EC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05EA2EC-07E9-08DE-BB77-0F2C660139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884FEE0-9A0F-8140-096A-AC3154B1E9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AB80685-39E7-779D-94DC-FD332ECA2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359EA-A98F-4346-A26B-0B5B03FF2A12}" type="datetimeFigureOut">
              <a:rPr lang="ko-KR" altLang="en-US" smtClean="0"/>
              <a:t>2023-08-25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5AD5E5E-CA8D-B4CC-F6EA-89D64F9B1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CDCF483-93F2-B6AD-96F1-E48A3B743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01612-3EE5-4750-8036-4D0154414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866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07852D-A99D-C1C5-085B-E556BF917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C99B300-3CB6-12D7-EC31-AC51D76DD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359EA-A98F-4346-A26B-0B5B03FF2A12}" type="datetimeFigureOut">
              <a:rPr lang="ko-KR" altLang="en-US" smtClean="0"/>
              <a:t>2023-08-25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60574CA-969F-A0DB-C8D2-BA7DB2AB9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4B2DEB7-5869-1AA2-1B7A-352529D73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01612-3EE5-4750-8036-4D0154414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6403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C3540C3-E786-F50F-960C-8F5491F85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359EA-A98F-4346-A26B-0B5B03FF2A12}" type="datetimeFigureOut">
              <a:rPr lang="ko-KR" altLang="en-US" smtClean="0"/>
              <a:t>2023-08-25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0AA4EC0-EB79-4FBA-16CA-883D6B534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349F22-1F5E-88C0-87F5-9372725CA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01612-3EE5-4750-8036-4D0154414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4425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2DD56B-1C18-AA1E-A224-36E04CBB2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FBD255-25D8-1277-FB34-47D69C059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AD5389D-4A96-8D05-08E0-66388D2B9B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FC7F5C1-BA32-6951-CCB6-F7820C10E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359EA-A98F-4346-A26B-0B5B03FF2A12}" type="datetimeFigureOut">
              <a:rPr lang="ko-KR" altLang="en-US" smtClean="0"/>
              <a:t>2023-08-25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38575A-EAED-9FAA-1C56-08E428DA7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8256FFB-0C95-EFEC-4574-22AA571C5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01612-3EE5-4750-8036-4D0154414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671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FF67-6D8F-50A1-6531-4F7AEE9C9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8451BD2-BF27-4358-A3E7-3FE6906A9A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6514B4D-A706-5B1D-5CAE-B1969C1BA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523B1B-0D2C-4189-4637-5C5CA8D55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359EA-A98F-4346-A26B-0B5B03FF2A12}" type="datetimeFigureOut">
              <a:rPr lang="ko-KR" altLang="en-US" smtClean="0"/>
              <a:t>2023-08-25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F4A19F-3DD3-4D3A-D660-32DE93618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5C637C-EE02-218C-3ABE-F92731EA0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01612-3EE5-4750-8036-4D0154414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3822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7A6D0EE-9896-B54C-4324-1AFBF1616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3E46A1-4ACC-AC97-B933-DB41992B1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153628-06C0-DA68-A8E8-ED37B48F2B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0359EA-A98F-4346-A26B-0B5B03FF2A12}" type="datetimeFigureOut">
              <a:rPr lang="ko-KR" altLang="en-US" smtClean="0"/>
              <a:t>2023-08-25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92B586-F9C9-DFE7-38E8-9C9B4B4278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641031-94DF-F6FB-B6FF-2C6D065419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101612-3EE5-4750-8036-4D0154414E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9847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microsoft.com/office/2011/relationships/webextension" Target="../webextensions/webextension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microsoft.com/office/2011/relationships/webextension" Target="../webextensions/webextension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microsoft.com/office/2011/relationships/webextension" Target="../webextensions/webextension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gi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hyperlink" Target="https://www.kaggle.com/datasets/tunguz/us-elections-dataset?select=1976-2020-president.csv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hrbrmstr/albersusa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oonbomb.tistory.com/33" TargetMode="External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DEAEE08D-A745-4391-9073-9E99767E0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04539" y="266074"/>
            <a:ext cx="7489662" cy="6252180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그림 4" descr="용기, 텍스트, 상자, 디자인이(가) 표시된 사진&#10;&#10;자동 생성된 설명">
            <a:extLst>
              <a:ext uri="{FF2B5EF4-FFF2-40B4-BE49-F238E27FC236}">
                <a16:creationId xmlns:a16="http://schemas.microsoft.com/office/drawing/2014/main" id="{401EED31-9650-A02A-DC1E-500E81EEC0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65" r="-1" b="11443"/>
          <a:stretch/>
        </p:blipFill>
        <p:spPr>
          <a:xfrm>
            <a:off x="2504539" y="1984732"/>
            <a:ext cx="7203799" cy="6030364"/>
          </a:xfrm>
          <a:custGeom>
            <a:avLst/>
            <a:gdLst/>
            <a:ahLst/>
            <a:cxnLst/>
            <a:rect l="l" t="t" r="r" b="b"/>
            <a:pathLst>
              <a:path w="7203799" h="6030364">
                <a:moveTo>
                  <a:pt x="4122552" y="0"/>
                </a:moveTo>
                <a:cubicBezTo>
                  <a:pt x="4596210" y="0"/>
                  <a:pt x="5032147" y="81110"/>
                  <a:pt x="5418463" y="240852"/>
                </a:cubicBezTo>
                <a:cubicBezTo>
                  <a:pt x="5780509" y="390677"/>
                  <a:pt x="6098496" y="609358"/>
                  <a:pt x="6363612" y="890695"/>
                </a:cubicBezTo>
                <a:cubicBezTo>
                  <a:pt x="6905445" y="1465899"/>
                  <a:pt x="7203799" y="2283333"/>
                  <a:pt x="7203799" y="3192481"/>
                </a:cubicBezTo>
                <a:cubicBezTo>
                  <a:pt x="7203799" y="3555204"/>
                  <a:pt x="7088321" y="3846319"/>
                  <a:pt x="6829541" y="4136467"/>
                </a:cubicBezTo>
                <a:cubicBezTo>
                  <a:pt x="6558859" y="4439977"/>
                  <a:pt x="6152137" y="4719524"/>
                  <a:pt x="5721456" y="5015457"/>
                </a:cubicBezTo>
                <a:cubicBezTo>
                  <a:pt x="5641997" y="5069990"/>
                  <a:pt x="5559911" y="5126451"/>
                  <a:pt x="5477826" y="5183599"/>
                </a:cubicBezTo>
                <a:cubicBezTo>
                  <a:pt x="4743068" y="5695047"/>
                  <a:pt x="4206802" y="6030364"/>
                  <a:pt x="3475911" y="6030364"/>
                </a:cubicBezTo>
                <a:cubicBezTo>
                  <a:pt x="2362258" y="6030364"/>
                  <a:pt x="1573553" y="5618755"/>
                  <a:pt x="838794" y="4653974"/>
                </a:cubicBezTo>
                <a:cubicBezTo>
                  <a:pt x="742642" y="4527696"/>
                  <a:pt x="648651" y="4412849"/>
                  <a:pt x="557754" y="4301854"/>
                </a:cubicBezTo>
                <a:cubicBezTo>
                  <a:pt x="181022" y="3841635"/>
                  <a:pt x="0" y="3602300"/>
                  <a:pt x="0" y="3192481"/>
                </a:cubicBezTo>
                <a:cubicBezTo>
                  <a:pt x="0" y="2785556"/>
                  <a:pt x="113467" y="2383585"/>
                  <a:pt x="337003" y="1997729"/>
                </a:cubicBezTo>
                <a:cubicBezTo>
                  <a:pt x="555745" y="1620270"/>
                  <a:pt x="868475" y="1274763"/>
                  <a:pt x="1266386" y="971116"/>
                </a:cubicBezTo>
                <a:cubicBezTo>
                  <a:pt x="1657494" y="672565"/>
                  <a:pt x="2122028" y="426344"/>
                  <a:pt x="2610064" y="259166"/>
                </a:cubicBezTo>
                <a:cubicBezTo>
                  <a:pt x="3111238" y="87171"/>
                  <a:pt x="3620296" y="0"/>
                  <a:pt x="4122552" y="0"/>
                </a:cubicBezTo>
                <a:close/>
              </a:path>
            </a:pathLst>
          </a:custGeom>
        </p:spPr>
      </p:pic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862DF0-097D-4BBD-A1A1-35B522C5E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59414" y="339746"/>
            <a:ext cx="7203799" cy="6030364"/>
          </a:xfrm>
          <a:custGeom>
            <a:avLst/>
            <a:gdLst>
              <a:gd name="connsiteX0" fmla="*/ 4090459 w 7203799"/>
              <a:gd name="connsiteY0" fmla="*/ 146611 h 6030364"/>
              <a:gd name="connsiteX1" fmla="*/ 2634463 w 7203799"/>
              <a:gd name="connsiteY1" fmla="*/ 392518 h 6030364"/>
              <a:gd name="connsiteX2" fmla="*/ 1340972 w 7203799"/>
              <a:gd name="connsiteY2" fmla="*/ 1068045 h 6030364"/>
              <a:gd name="connsiteX3" fmla="*/ 446301 w 7203799"/>
              <a:gd name="connsiteY3" fmla="*/ 2042135 h 6030364"/>
              <a:gd name="connsiteX4" fmla="*/ 121886 w 7203799"/>
              <a:gd name="connsiteY4" fmla="*/ 3175764 h 6030364"/>
              <a:gd name="connsiteX5" fmla="*/ 658808 w 7203799"/>
              <a:gd name="connsiteY5" fmla="*/ 4228382 h 6030364"/>
              <a:gd name="connsiteX6" fmla="*/ 929352 w 7203799"/>
              <a:gd name="connsiteY6" fmla="*/ 4562487 h 6030364"/>
              <a:gd name="connsiteX7" fmla="*/ 3467971 w 7203799"/>
              <a:gd name="connsiteY7" fmla="*/ 5868460 h 6030364"/>
              <a:gd name="connsiteX8" fmla="*/ 5395115 w 7203799"/>
              <a:gd name="connsiteY8" fmla="*/ 5065016 h 6030364"/>
              <a:gd name="connsiteX9" fmla="*/ 5629645 w 7203799"/>
              <a:gd name="connsiteY9" fmla="*/ 4905476 h 6030364"/>
              <a:gd name="connsiteX10" fmla="*/ 6696345 w 7203799"/>
              <a:gd name="connsiteY10" fmla="*/ 4071455 h 6030364"/>
              <a:gd name="connsiteX11" fmla="*/ 7056622 w 7203799"/>
              <a:gd name="connsiteY11" fmla="*/ 3175764 h 6030364"/>
              <a:gd name="connsiteX12" fmla="*/ 6247816 w 7203799"/>
              <a:gd name="connsiteY12" fmla="*/ 991737 h 6030364"/>
              <a:gd name="connsiteX13" fmla="*/ 5337969 w 7203799"/>
              <a:gd name="connsiteY13" fmla="*/ 375142 h 6030364"/>
              <a:gd name="connsiteX14" fmla="*/ 4090459 w 7203799"/>
              <a:gd name="connsiteY14" fmla="*/ 146611 h 6030364"/>
              <a:gd name="connsiteX15" fmla="*/ 4122552 w 7203799"/>
              <a:gd name="connsiteY15" fmla="*/ 0 h 6030364"/>
              <a:gd name="connsiteX16" fmla="*/ 5418463 w 7203799"/>
              <a:gd name="connsiteY16" fmla="*/ 240852 h 6030364"/>
              <a:gd name="connsiteX17" fmla="*/ 6363612 w 7203799"/>
              <a:gd name="connsiteY17" fmla="*/ 890695 h 6030364"/>
              <a:gd name="connsiteX18" fmla="*/ 7203799 w 7203799"/>
              <a:gd name="connsiteY18" fmla="*/ 3192481 h 6030364"/>
              <a:gd name="connsiteX19" fmla="*/ 6829541 w 7203799"/>
              <a:gd name="connsiteY19" fmla="*/ 4136467 h 6030364"/>
              <a:gd name="connsiteX20" fmla="*/ 5721456 w 7203799"/>
              <a:gd name="connsiteY20" fmla="*/ 5015457 h 6030364"/>
              <a:gd name="connsiteX21" fmla="*/ 5477826 w 7203799"/>
              <a:gd name="connsiteY21" fmla="*/ 5183599 h 6030364"/>
              <a:gd name="connsiteX22" fmla="*/ 3475911 w 7203799"/>
              <a:gd name="connsiteY22" fmla="*/ 6030364 h 6030364"/>
              <a:gd name="connsiteX23" fmla="*/ 838794 w 7203799"/>
              <a:gd name="connsiteY23" fmla="*/ 4653974 h 6030364"/>
              <a:gd name="connsiteX24" fmla="*/ 557754 w 7203799"/>
              <a:gd name="connsiteY24" fmla="*/ 4301854 h 6030364"/>
              <a:gd name="connsiteX25" fmla="*/ 0 w 7203799"/>
              <a:gd name="connsiteY25" fmla="*/ 3192481 h 6030364"/>
              <a:gd name="connsiteX26" fmla="*/ 337002 w 7203799"/>
              <a:gd name="connsiteY26" fmla="*/ 1997729 h 6030364"/>
              <a:gd name="connsiteX27" fmla="*/ 1266386 w 7203799"/>
              <a:gd name="connsiteY27" fmla="*/ 971116 h 6030364"/>
              <a:gd name="connsiteX28" fmla="*/ 2610064 w 7203799"/>
              <a:gd name="connsiteY28" fmla="*/ 259166 h 6030364"/>
              <a:gd name="connsiteX29" fmla="*/ 4122552 w 7203799"/>
              <a:gd name="connsiteY29" fmla="*/ 0 h 6030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203799" h="6030364">
                <a:moveTo>
                  <a:pt x="4090459" y="146611"/>
                </a:moveTo>
                <a:cubicBezTo>
                  <a:pt x="3606963" y="146611"/>
                  <a:pt x="3116919" y="229322"/>
                  <a:pt x="2634463" y="392518"/>
                </a:cubicBezTo>
                <a:cubicBezTo>
                  <a:pt x="2164657" y="551144"/>
                  <a:pt x="1717473" y="784767"/>
                  <a:pt x="1340972" y="1068045"/>
                </a:cubicBezTo>
                <a:cubicBezTo>
                  <a:pt x="957924" y="1356158"/>
                  <a:pt x="656874" y="1683987"/>
                  <a:pt x="446301" y="2042135"/>
                </a:cubicBezTo>
                <a:cubicBezTo>
                  <a:pt x="231114" y="2408251"/>
                  <a:pt x="121886" y="2789658"/>
                  <a:pt x="121886" y="3175764"/>
                </a:cubicBezTo>
                <a:cubicBezTo>
                  <a:pt x="121886" y="3564616"/>
                  <a:pt x="296147" y="3791707"/>
                  <a:pt x="658808" y="4228382"/>
                </a:cubicBezTo>
                <a:cubicBezTo>
                  <a:pt x="746310" y="4333697"/>
                  <a:pt x="836791" y="4442668"/>
                  <a:pt x="929352" y="4562487"/>
                </a:cubicBezTo>
                <a:cubicBezTo>
                  <a:pt x="1636666" y="5477909"/>
                  <a:pt x="2395913" y="5868460"/>
                  <a:pt x="3467971" y="5868460"/>
                </a:cubicBezTo>
                <a:cubicBezTo>
                  <a:pt x="4171563" y="5868460"/>
                  <a:pt x="4687799" y="5550298"/>
                  <a:pt x="5395115" y="5065016"/>
                </a:cubicBezTo>
                <a:cubicBezTo>
                  <a:pt x="5474133" y="5010792"/>
                  <a:pt x="5553154" y="4957219"/>
                  <a:pt x="5629645" y="4905476"/>
                </a:cubicBezTo>
                <a:cubicBezTo>
                  <a:pt x="6044240" y="4624684"/>
                  <a:pt x="6435769" y="4359438"/>
                  <a:pt x="6696345" y="4071455"/>
                </a:cubicBezTo>
                <a:cubicBezTo>
                  <a:pt x="6945459" y="3796151"/>
                  <a:pt x="7056622" y="3519931"/>
                  <a:pt x="7056622" y="3175764"/>
                </a:cubicBezTo>
                <a:cubicBezTo>
                  <a:pt x="7056622" y="2313128"/>
                  <a:pt x="6769413" y="1537514"/>
                  <a:pt x="6247816" y="991737"/>
                </a:cubicBezTo>
                <a:cubicBezTo>
                  <a:pt x="5992603" y="724794"/>
                  <a:pt x="5686492" y="517301"/>
                  <a:pt x="5337969" y="375142"/>
                </a:cubicBezTo>
                <a:cubicBezTo>
                  <a:pt x="4966082" y="223571"/>
                  <a:pt x="4546427" y="146611"/>
                  <a:pt x="4090459" y="146611"/>
                </a:cubicBezTo>
                <a:close/>
                <a:moveTo>
                  <a:pt x="4122552" y="0"/>
                </a:moveTo>
                <a:cubicBezTo>
                  <a:pt x="4596209" y="0"/>
                  <a:pt x="5032147" y="81110"/>
                  <a:pt x="5418463" y="240852"/>
                </a:cubicBezTo>
                <a:cubicBezTo>
                  <a:pt x="5780509" y="390677"/>
                  <a:pt x="6098496" y="609358"/>
                  <a:pt x="6363612" y="890695"/>
                </a:cubicBezTo>
                <a:cubicBezTo>
                  <a:pt x="6905445" y="1465899"/>
                  <a:pt x="7203799" y="2283333"/>
                  <a:pt x="7203799" y="3192481"/>
                </a:cubicBezTo>
                <a:cubicBezTo>
                  <a:pt x="7203799" y="3555204"/>
                  <a:pt x="7088321" y="3846319"/>
                  <a:pt x="6829541" y="4136467"/>
                </a:cubicBezTo>
                <a:cubicBezTo>
                  <a:pt x="6558859" y="4439977"/>
                  <a:pt x="6152137" y="4719524"/>
                  <a:pt x="5721456" y="5015457"/>
                </a:cubicBezTo>
                <a:cubicBezTo>
                  <a:pt x="5641997" y="5069990"/>
                  <a:pt x="5559911" y="5126451"/>
                  <a:pt x="5477826" y="5183599"/>
                </a:cubicBezTo>
                <a:cubicBezTo>
                  <a:pt x="4743067" y="5695047"/>
                  <a:pt x="4206801" y="6030364"/>
                  <a:pt x="3475911" y="6030364"/>
                </a:cubicBezTo>
                <a:cubicBezTo>
                  <a:pt x="2362258" y="6030364"/>
                  <a:pt x="1573553" y="5618755"/>
                  <a:pt x="838794" y="4653974"/>
                </a:cubicBezTo>
                <a:cubicBezTo>
                  <a:pt x="742641" y="4527696"/>
                  <a:pt x="648651" y="4412849"/>
                  <a:pt x="557754" y="4301854"/>
                </a:cubicBezTo>
                <a:cubicBezTo>
                  <a:pt x="181022" y="3841635"/>
                  <a:pt x="0" y="3602300"/>
                  <a:pt x="0" y="3192481"/>
                </a:cubicBezTo>
                <a:cubicBezTo>
                  <a:pt x="0" y="2785556"/>
                  <a:pt x="113467" y="2383584"/>
                  <a:pt x="337002" y="1997729"/>
                </a:cubicBezTo>
                <a:cubicBezTo>
                  <a:pt x="555744" y="1620270"/>
                  <a:pt x="868475" y="1274763"/>
                  <a:pt x="1266386" y="971116"/>
                </a:cubicBezTo>
                <a:cubicBezTo>
                  <a:pt x="1657494" y="672565"/>
                  <a:pt x="2122028" y="426344"/>
                  <a:pt x="2610064" y="259166"/>
                </a:cubicBezTo>
                <a:cubicBezTo>
                  <a:pt x="3111237" y="87171"/>
                  <a:pt x="3620296" y="0"/>
                  <a:pt x="4122552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97EA97-9DE1-E796-F67D-883F20E008B5}"/>
              </a:ext>
            </a:extLst>
          </p:cNvPr>
          <p:cNvSpPr txBox="1"/>
          <p:nvPr/>
        </p:nvSpPr>
        <p:spPr>
          <a:xfrm>
            <a:off x="1017721" y="476627"/>
            <a:ext cx="1069288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rgbClr val="1164FA">
                    <a:alpha val="70000"/>
                  </a:srgbClr>
                </a:solidFill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K-Digital Project ①</a:t>
            </a:r>
          </a:p>
          <a:p>
            <a:pPr algn="ctr"/>
            <a:endParaRPr lang="en-US" altLang="ko-KR" sz="1200" dirty="0">
              <a:solidFill>
                <a:srgbClr val="1164FA">
                  <a:alpha val="70000"/>
                </a:srgbClr>
              </a:solidFill>
              <a:latin typeface="ADLaM Display" panose="020F0502020204030204" pitchFamily="2" charset="0"/>
              <a:ea typeface="ADLaM Display" panose="020F0502020204030204" pitchFamily="2" charset="0"/>
              <a:cs typeface="ADLaM Display" panose="020F0502020204030204" pitchFamily="2" charset="0"/>
            </a:endParaRPr>
          </a:p>
          <a:p>
            <a:pPr algn="ctr"/>
            <a:r>
              <a:rPr lang="en-US" altLang="ko-KR" sz="3200" dirty="0">
                <a:solidFill>
                  <a:srgbClr val="1164FA">
                    <a:alpha val="70000"/>
                  </a:srgbClr>
                </a:solidFill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: Flourish </a:t>
            </a:r>
            <a:r>
              <a:rPr lang="ko-KR" altLang="en-US" sz="3200" dirty="0">
                <a:solidFill>
                  <a:srgbClr val="1164FA">
                    <a:alpha val="70000"/>
                  </a:srgb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ADLaM Display" panose="020F0502020204030204" pitchFamily="2" charset="0"/>
              </a:rPr>
              <a:t>사이트를 이용한 데이터 시각화</a:t>
            </a:r>
          </a:p>
        </p:txBody>
      </p:sp>
    </p:spTree>
    <p:extLst>
      <p:ext uri="{BB962C8B-B14F-4D97-AF65-F5344CB8AC3E}">
        <p14:creationId xmlns:p14="http://schemas.microsoft.com/office/powerpoint/2010/main" val="12662748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A4F36D96-16CE-4766-D7E6-8578866422F0}"/>
              </a:ext>
            </a:extLst>
          </p:cNvPr>
          <p:cNvSpPr/>
          <p:nvPr/>
        </p:nvSpPr>
        <p:spPr>
          <a:xfrm>
            <a:off x="-354563" y="4394718"/>
            <a:ext cx="12848253" cy="2957804"/>
          </a:xfrm>
          <a:prstGeom prst="rect">
            <a:avLst/>
          </a:prstGeom>
          <a:noFill/>
          <a:ln w="47625">
            <a:solidFill>
              <a:schemeClr val="accent1">
                <a:shade val="15000"/>
                <a:alpha val="46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텍스트, 친필, 스크린샷, 편지이(가) 표시된 사진&#10;&#10;자동 생성된 설명">
            <a:extLst>
              <a:ext uri="{FF2B5EF4-FFF2-40B4-BE49-F238E27FC236}">
                <a16:creationId xmlns:a16="http://schemas.microsoft.com/office/drawing/2014/main" id="{62575076-606C-E4D5-9704-22BE44ED26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381500"/>
          </a:xfrm>
          <a:prstGeom prst="rect">
            <a:avLst/>
          </a:prstGeom>
        </p:spPr>
      </p:pic>
      <p:pic>
        <p:nvPicPr>
          <p:cNvPr id="6" name="그림 5" descr="스크린샷, 상징, 그래픽, 로고이(가) 표시된 사진&#10;&#10;자동 생성된 설명">
            <a:extLst>
              <a:ext uri="{FF2B5EF4-FFF2-40B4-BE49-F238E27FC236}">
                <a16:creationId xmlns:a16="http://schemas.microsoft.com/office/drawing/2014/main" id="{104D72C7-EC9F-5550-8404-408DD60204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004" y="5285712"/>
            <a:ext cx="723600" cy="723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EF54284-DF8C-AC71-CBBE-5F3D986F0DE9}"/>
              </a:ext>
            </a:extLst>
          </p:cNvPr>
          <p:cNvSpPr txBox="1"/>
          <p:nvPr/>
        </p:nvSpPr>
        <p:spPr>
          <a:xfrm>
            <a:off x="5683004" y="5462846"/>
            <a:ext cx="357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Ⅲ. </a:t>
            </a:r>
            <a:r>
              <a:rPr lang="ko-KR" altLang="en-US" dirty="0"/>
              <a:t>데이터 시각화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B07804D-9715-5204-ABFC-DC569CA88F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1436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62C8F07-15E1-3BEB-2A77-76044ACFD998}"/>
              </a:ext>
            </a:extLst>
          </p:cNvPr>
          <p:cNvSpPr/>
          <p:nvPr/>
        </p:nvSpPr>
        <p:spPr>
          <a:xfrm>
            <a:off x="-550507" y="-541177"/>
            <a:ext cx="2160000" cy="21600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B243AA-8738-57F2-DD5C-00A1F09C5407}"/>
              </a:ext>
            </a:extLst>
          </p:cNvPr>
          <p:cNvSpPr txBox="1"/>
          <p:nvPr/>
        </p:nvSpPr>
        <p:spPr>
          <a:xfrm>
            <a:off x="251927" y="261257"/>
            <a:ext cx="1203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03</a:t>
            </a:r>
            <a:endParaRPr lang="ko-KR" altLang="en-US" sz="4800" b="1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0A50FE-59A8-8962-0F2A-2812B8CCEF98}"/>
              </a:ext>
            </a:extLst>
          </p:cNvPr>
          <p:cNvSpPr txBox="1"/>
          <p:nvPr/>
        </p:nvSpPr>
        <p:spPr>
          <a:xfrm>
            <a:off x="2159999" y="415145"/>
            <a:ext cx="66736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데이터 처리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37009BB1-E0BF-31C4-61C6-DEDDD1D873B7}"/>
              </a:ext>
            </a:extLst>
          </p:cNvPr>
          <p:cNvSpPr/>
          <p:nvPr/>
        </p:nvSpPr>
        <p:spPr>
          <a:xfrm>
            <a:off x="1250829" y="1447252"/>
            <a:ext cx="9042461" cy="269741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60F718-1D31-C916-790F-CEB0BAF5EA83}"/>
              </a:ext>
            </a:extLst>
          </p:cNvPr>
          <p:cNvSpPr txBox="1"/>
          <p:nvPr/>
        </p:nvSpPr>
        <p:spPr>
          <a:xfrm>
            <a:off x="1898710" y="1543574"/>
            <a:ext cx="5921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기존의 통합 데이터 </a:t>
            </a:r>
            <a:r>
              <a:rPr lang="en-US" altLang="ko-KR" dirty="0"/>
              <a:t>→ </a:t>
            </a:r>
            <a:r>
              <a:rPr lang="ko-KR" altLang="en-US" dirty="0"/>
              <a:t>연도별 분리 후 그룹화 사용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1050B96-36C5-40F4-6224-86C930679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927" y="2294442"/>
            <a:ext cx="5412134" cy="408958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5BB5CA9-1155-788E-86AF-2113D8AE5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2963" y="2294441"/>
            <a:ext cx="5247725" cy="4148414"/>
          </a:xfrm>
          <a:prstGeom prst="rect">
            <a:avLst/>
          </a:prstGeom>
        </p:spPr>
      </p:pic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CA3BA903-C245-60CD-1AC4-D1C5E374ED26}"/>
              </a:ext>
            </a:extLst>
          </p:cNvPr>
          <p:cNvSpPr/>
          <p:nvPr/>
        </p:nvSpPr>
        <p:spPr>
          <a:xfrm>
            <a:off x="5905850" y="3198303"/>
            <a:ext cx="562062" cy="461394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95E629D8-B264-522D-BED0-9A0254EE22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46484" y="9437"/>
            <a:ext cx="2045516" cy="1534137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5E2E7079-0D27-4945-3CF7-E644C6279FA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81002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62C8F07-15E1-3BEB-2A77-76044ACFD998}"/>
              </a:ext>
            </a:extLst>
          </p:cNvPr>
          <p:cNvSpPr/>
          <p:nvPr/>
        </p:nvSpPr>
        <p:spPr>
          <a:xfrm>
            <a:off x="-550507" y="-541177"/>
            <a:ext cx="2160000" cy="21600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B243AA-8738-57F2-DD5C-00A1F09C5407}"/>
              </a:ext>
            </a:extLst>
          </p:cNvPr>
          <p:cNvSpPr txBox="1"/>
          <p:nvPr/>
        </p:nvSpPr>
        <p:spPr>
          <a:xfrm>
            <a:off x="251927" y="261257"/>
            <a:ext cx="1203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03</a:t>
            </a:r>
            <a:endParaRPr lang="ko-KR" altLang="en-US" sz="4800" b="1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0A50FE-59A8-8962-0F2A-2812B8CCEF98}"/>
              </a:ext>
            </a:extLst>
          </p:cNvPr>
          <p:cNvSpPr txBox="1"/>
          <p:nvPr/>
        </p:nvSpPr>
        <p:spPr>
          <a:xfrm>
            <a:off x="2159999" y="415145"/>
            <a:ext cx="66736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데이터 처리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37009BB1-E0BF-31C4-61C6-DEDDD1D873B7}"/>
              </a:ext>
            </a:extLst>
          </p:cNvPr>
          <p:cNvSpPr/>
          <p:nvPr/>
        </p:nvSpPr>
        <p:spPr>
          <a:xfrm>
            <a:off x="1250829" y="1447252"/>
            <a:ext cx="9042461" cy="269741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60F718-1D31-C916-790F-CEB0BAF5EA83}"/>
              </a:ext>
            </a:extLst>
          </p:cNvPr>
          <p:cNvSpPr txBox="1"/>
          <p:nvPr/>
        </p:nvSpPr>
        <p:spPr>
          <a:xfrm>
            <a:off x="1898710" y="1215736"/>
            <a:ext cx="5921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연도 별 데이터 처리 후 특정 값만 추출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9FF83A8-8D66-445E-0A50-0953DE9FE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142" y="1713784"/>
            <a:ext cx="4321989" cy="4433627"/>
          </a:xfrm>
          <a:prstGeom prst="rect">
            <a:avLst/>
          </a:prstGeom>
        </p:spPr>
      </p:pic>
      <p:pic>
        <p:nvPicPr>
          <p:cNvPr id="9" name="그림 8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79D8E21D-4C2C-287F-36B0-4D6AB9A140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46484" y="9437"/>
            <a:ext cx="2045516" cy="1534137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1282A34-7E57-8130-09B0-94265108A8A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14059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62C8F07-15E1-3BEB-2A77-76044ACFD998}"/>
              </a:ext>
            </a:extLst>
          </p:cNvPr>
          <p:cNvSpPr/>
          <p:nvPr/>
        </p:nvSpPr>
        <p:spPr>
          <a:xfrm>
            <a:off x="-550507" y="-541177"/>
            <a:ext cx="2160000" cy="21600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B243AA-8738-57F2-DD5C-00A1F09C5407}"/>
              </a:ext>
            </a:extLst>
          </p:cNvPr>
          <p:cNvSpPr txBox="1"/>
          <p:nvPr/>
        </p:nvSpPr>
        <p:spPr>
          <a:xfrm>
            <a:off x="251927" y="261257"/>
            <a:ext cx="1203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03</a:t>
            </a:r>
            <a:endParaRPr lang="ko-KR" altLang="en-US" sz="4800" b="1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0A50FE-59A8-8962-0F2A-2812B8CCEF98}"/>
              </a:ext>
            </a:extLst>
          </p:cNvPr>
          <p:cNvSpPr txBox="1"/>
          <p:nvPr/>
        </p:nvSpPr>
        <p:spPr>
          <a:xfrm>
            <a:off x="2159999" y="415145"/>
            <a:ext cx="66736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데이터 처리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37009BB1-E0BF-31C4-61C6-DEDDD1D873B7}"/>
              </a:ext>
            </a:extLst>
          </p:cNvPr>
          <p:cNvSpPr/>
          <p:nvPr/>
        </p:nvSpPr>
        <p:spPr>
          <a:xfrm>
            <a:off x="1250829" y="1447252"/>
            <a:ext cx="9042461" cy="269741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60F718-1D31-C916-790F-CEB0BAF5EA83}"/>
              </a:ext>
            </a:extLst>
          </p:cNvPr>
          <p:cNvSpPr txBox="1"/>
          <p:nvPr/>
        </p:nvSpPr>
        <p:spPr>
          <a:xfrm>
            <a:off x="1898710" y="1215736"/>
            <a:ext cx="5921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연도 별 데이터를 주를 기준으로 병합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3362785-D753-9C8D-D479-9D8876F38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416" y="2154101"/>
            <a:ext cx="9831172" cy="3496163"/>
          </a:xfrm>
          <a:prstGeom prst="rect">
            <a:avLst/>
          </a:prstGeom>
        </p:spPr>
      </p:pic>
      <p:pic>
        <p:nvPicPr>
          <p:cNvPr id="11" name="그림 10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1794BF2F-2742-59BE-2E8C-68BEFBF834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46484" y="9437"/>
            <a:ext cx="2045516" cy="1534137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D204B625-ABEF-8E3F-2586-11FDC5E14D5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491282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62C8F07-15E1-3BEB-2A77-76044ACFD998}"/>
              </a:ext>
            </a:extLst>
          </p:cNvPr>
          <p:cNvSpPr/>
          <p:nvPr/>
        </p:nvSpPr>
        <p:spPr>
          <a:xfrm>
            <a:off x="-550507" y="-541177"/>
            <a:ext cx="2160000" cy="21600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B243AA-8738-57F2-DD5C-00A1F09C5407}"/>
              </a:ext>
            </a:extLst>
          </p:cNvPr>
          <p:cNvSpPr txBox="1"/>
          <p:nvPr/>
        </p:nvSpPr>
        <p:spPr>
          <a:xfrm>
            <a:off x="251927" y="261257"/>
            <a:ext cx="1203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03</a:t>
            </a:r>
            <a:endParaRPr lang="ko-KR" altLang="en-US" sz="4800" b="1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0A50FE-59A8-8962-0F2A-2812B8CCEF98}"/>
              </a:ext>
            </a:extLst>
          </p:cNvPr>
          <p:cNvSpPr txBox="1"/>
          <p:nvPr/>
        </p:nvSpPr>
        <p:spPr>
          <a:xfrm>
            <a:off x="2159999" y="415145"/>
            <a:ext cx="66736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데이터 처리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37009BB1-E0BF-31C4-61C6-DEDDD1D873B7}"/>
              </a:ext>
            </a:extLst>
          </p:cNvPr>
          <p:cNvSpPr/>
          <p:nvPr/>
        </p:nvSpPr>
        <p:spPr>
          <a:xfrm>
            <a:off x="1250829" y="1447252"/>
            <a:ext cx="9042461" cy="269741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60F718-1D31-C916-790F-CEB0BAF5EA83}"/>
              </a:ext>
            </a:extLst>
          </p:cNvPr>
          <p:cNvSpPr txBox="1"/>
          <p:nvPr/>
        </p:nvSpPr>
        <p:spPr>
          <a:xfrm>
            <a:off x="1250829" y="1099090"/>
            <a:ext cx="1032597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다른 외부 데이터 생성 및 불러오기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사용하고자 하는 데이터가 위도와 경도</a:t>
            </a:r>
            <a:r>
              <a:rPr lang="en-US" altLang="ko-KR" dirty="0"/>
              <a:t>, </a:t>
            </a:r>
            <a:r>
              <a:rPr lang="ko-KR" altLang="en-US" dirty="0"/>
              <a:t>국기를 </a:t>
            </a:r>
            <a:r>
              <a:rPr lang="ko-KR" altLang="en-US" dirty="0" err="1"/>
              <a:t>필요로하나</a:t>
            </a:r>
            <a:r>
              <a:rPr lang="ko-KR" altLang="en-US" dirty="0"/>
              <a:t> 기존 데이터에는 존재하지 않음</a:t>
            </a:r>
            <a:r>
              <a:rPr lang="en-US" altLang="ko-K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/>
              <a:t>R </a:t>
            </a:r>
            <a:r>
              <a:rPr lang="en-US" altLang="ko-KR" dirty="0" err="1"/>
              <a:t>studi</a:t>
            </a:r>
            <a:r>
              <a:rPr lang="ko-KR" altLang="en-US" dirty="0"/>
              <a:t>에서 </a:t>
            </a:r>
            <a:r>
              <a:rPr lang="en-US" altLang="ko-KR" dirty="0" err="1"/>
              <a:t>devtools</a:t>
            </a:r>
            <a:r>
              <a:rPr lang="ko-KR" altLang="en-US" dirty="0"/>
              <a:t>을 </a:t>
            </a:r>
            <a:r>
              <a:rPr lang="en-US" altLang="ko-KR" dirty="0"/>
              <a:t>import</a:t>
            </a:r>
            <a:r>
              <a:rPr lang="ko-KR" altLang="en-US" dirty="0"/>
              <a:t>하고 </a:t>
            </a:r>
            <a:r>
              <a:rPr lang="en-US" altLang="ko-KR" dirty="0" err="1"/>
              <a:t>albersusa</a:t>
            </a:r>
            <a:r>
              <a:rPr lang="en-US" altLang="ko-KR" dirty="0"/>
              <a:t> </a:t>
            </a:r>
            <a:r>
              <a:rPr lang="ko-KR" altLang="en-US" dirty="0"/>
              <a:t>패키지를 다운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Alberusea</a:t>
            </a:r>
            <a:r>
              <a:rPr lang="en-US" altLang="ko-KR" dirty="0"/>
              <a:t> </a:t>
            </a:r>
            <a:r>
              <a:rPr lang="ko-KR" altLang="en-US" dirty="0"/>
              <a:t>패키지를 임포트해 미국 지리 </a:t>
            </a:r>
            <a:r>
              <a:rPr lang="ko-KR" altLang="en-US" dirty="0" err="1"/>
              <a:t>정볼르</a:t>
            </a:r>
            <a:r>
              <a:rPr lang="ko-KR" altLang="en-US" dirty="0"/>
              <a:t> 불러옴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담긴 데이터에서 위도와 경도를 추출해 주 별 그룹화를 거쳐 평균 값을 새로운 </a:t>
            </a:r>
            <a:r>
              <a:rPr lang="en-US" altLang="ko-KR" dirty="0"/>
              <a:t>csv</a:t>
            </a:r>
            <a:r>
              <a:rPr lang="ko-KR" altLang="en-US" dirty="0"/>
              <a:t>에 저장함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→ </a:t>
            </a:r>
            <a:r>
              <a:rPr lang="ko-KR" altLang="en-US" dirty="0"/>
              <a:t>미국 주별 평균 위도와 경도에 대한 데이터를 생성함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3" name="그림 2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986C1045-57F2-AB10-52F7-3D02620B16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46484" y="9437"/>
            <a:ext cx="2045516" cy="1534137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9BA22D6-150B-E7A9-92FD-8420E0E904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570457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62C8F07-15E1-3BEB-2A77-76044ACFD998}"/>
              </a:ext>
            </a:extLst>
          </p:cNvPr>
          <p:cNvSpPr/>
          <p:nvPr/>
        </p:nvSpPr>
        <p:spPr>
          <a:xfrm>
            <a:off x="-550507" y="-541177"/>
            <a:ext cx="2160000" cy="21600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B243AA-8738-57F2-DD5C-00A1F09C5407}"/>
              </a:ext>
            </a:extLst>
          </p:cNvPr>
          <p:cNvSpPr txBox="1"/>
          <p:nvPr/>
        </p:nvSpPr>
        <p:spPr>
          <a:xfrm>
            <a:off x="251927" y="261257"/>
            <a:ext cx="1203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03</a:t>
            </a:r>
            <a:endParaRPr lang="ko-KR" altLang="en-US" sz="4800" b="1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0A50FE-59A8-8962-0F2A-2812B8CCEF98}"/>
              </a:ext>
            </a:extLst>
          </p:cNvPr>
          <p:cNvSpPr txBox="1"/>
          <p:nvPr/>
        </p:nvSpPr>
        <p:spPr>
          <a:xfrm>
            <a:off x="2159999" y="415145"/>
            <a:ext cx="66736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데이터 처리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37009BB1-E0BF-31C4-61C6-DEDDD1D873B7}"/>
              </a:ext>
            </a:extLst>
          </p:cNvPr>
          <p:cNvSpPr/>
          <p:nvPr/>
        </p:nvSpPr>
        <p:spPr>
          <a:xfrm>
            <a:off x="1250829" y="1447252"/>
            <a:ext cx="9042461" cy="269741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2FFBEAA-83B2-4DF8-AC43-96D9C8D3E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6509" y="1447252"/>
            <a:ext cx="5820587" cy="2648320"/>
          </a:xfrm>
          <a:prstGeom prst="rect">
            <a:avLst/>
          </a:prstGeom>
        </p:spPr>
      </p:pic>
      <p:pic>
        <p:nvPicPr>
          <p:cNvPr id="9" name="그림 8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FAC2027A-5AF8-B9F4-E7FA-9CC7C55AB9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46484" y="9437"/>
            <a:ext cx="2045516" cy="1534137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6C16B96B-6A9D-33E4-46E1-13780938E5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26381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62C8F07-15E1-3BEB-2A77-76044ACFD998}"/>
              </a:ext>
            </a:extLst>
          </p:cNvPr>
          <p:cNvSpPr/>
          <p:nvPr/>
        </p:nvSpPr>
        <p:spPr>
          <a:xfrm>
            <a:off x="-550507" y="-541177"/>
            <a:ext cx="2160000" cy="21600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B243AA-8738-57F2-DD5C-00A1F09C5407}"/>
              </a:ext>
            </a:extLst>
          </p:cNvPr>
          <p:cNvSpPr txBox="1"/>
          <p:nvPr/>
        </p:nvSpPr>
        <p:spPr>
          <a:xfrm>
            <a:off x="251927" y="261257"/>
            <a:ext cx="1203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03</a:t>
            </a:r>
            <a:endParaRPr lang="ko-KR" altLang="en-US" sz="4800" b="1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0A50FE-59A8-8962-0F2A-2812B8CCEF98}"/>
              </a:ext>
            </a:extLst>
          </p:cNvPr>
          <p:cNvSpPr txBox="1"/>
          <p:nvPr/>
        </p:nvSpPr>
        <p:spPr>
          <a:xfrm>
            <a:off x="2159999" y="415145"/>
            <a:ext cx="66736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데이터 처리</a:t>
            </a:r>
          </a:p>
        </p:txBody>
      </p:sp>
      <p:pic>
        <p:nvPicPr>
          <p:cNvPr id="9" name="그림 8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FAC2027A-5AF8-B9F4-E7FA-9CC7C55AB9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46484" y="9437"/>
            <a:ext cx="2045516" cy="15341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3D7011E-D105-C191-146A-3746E9A27A9A}"/>
              </a:ext>
            </a:extLst>
          </p:cNvPr>
          <p:cNvSpPr txBox="1"/>
          <p:nvPr/>
        </p:nvSpPr>
        <p:spPr>
          <a:xfrm>
            <a:off x="2495550" y="1266825"/>
            <a:ext cx="593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미국 주별 투표자 수 상위 </a:t>
            </a:r>
            <a:r>
              <a:rPr lang="en-US" altLang="ko-KR" dirty="0"/>
              <a:t>20</a:t>
            </a:r>
            <a:r>
              <a:rPr lang="ko-KR" altLang="en-US" dirty="0"/>
              <a:t>개</a:t>
            </a:r>
            <a:r>
              <a:rPr lang="en-US" altLang="ko-KR" dirty="0"/>
              <a:t>, </a:t>
            </a:r>
            <a:r>
              <a:rPr lang="ko-KR" altLang="en-US" dirty="0"/>
              <a:t>하위 </a:t>
            </a:r>
            <a:r>
              <a:rPr lang="en-US" altLang="ko-KR" dirty="0"/>
              <a:t>20</a:t>
            </a:r>
            <a:r>
              <a:rPr lang="ko-KR" altLang="en-US" dirty="0"/>
              <a:t>개 데이터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F7E422F-2F29-3FC3-39B5-C13A1F278A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255" y="2323946"/>
            <a:ext cx="11393490" cy="221010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F1229EB-6A31-4E57-7F80-E0FA31919AB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65905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62C8F07-15E1-3BEB-2A77-76044ACFD998}"/>
              </a:ext>
            </a:extLst>
          </p:cNvPr>
          <p:cNvSpPr/>
          <p:nvPr/>
        </p:nvSpPr>
        <p:spPr>
          <a:xfrm>
            <a:off x="-550507" y="-541177"/>
            <a:ext cx="2160000" cy="21600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B243AA-8738-57F2-DD5C-00A1F09C5407}"/>
              </a:ext>
            </a:extLst>
          </p:cNvPr>
          <p:cNvSpPr txBox="1"/>
          <p:nvPr/>
        </p:nvSpPr>
        <p:spPr>
          <a:xfrm>
            <a:off x="251927" y="261257"/>
            <a:ext cx="1203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03</a:t>
            </a:r>
            <a:endParaRPr lang="ko-KR" altLang="en-US" sz="4800" b="1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0A50FE-59A8-8962-0F2A-2812B8CCEF98}"/>
              </a:ext>
            </a:extLst>
          </p:cNvPr>
          <p:cNvSpPr txBox="1"/>
          <p:nvPr/>
        </p:nvSpPr>
        <p:spPr>
          <a:xfrm>
            <a:off x="2159999" y="415145"/>
            <a:ext cx="66736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데이터 시각화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37009BB1-E0BF-31C4-61C6-DEDDD1D873B7}"/>
              </a:ext>
            </a:extLst>
          </p:cNvPr>
          <p:cNvSpPr/>
          <p:nvPr/>
        </p:nvSpPr>
        <p:spPr>
          <a:xfrm>
            <a:off x="1250829" y="1447252"/>
            <a:ext cx="9042461" cy="269741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9" name="내용 개체 틀 3" title="Web Viewer">
                <a:extLst>
                  <a:ext uri="{FF2B5EF4-FFF2-40B4-BE49-F238E27FC236}">
                    <a16:creationId xmlns:a16="http://schemas.microsoft.com/office/drawing/2014/main" id="{9937C4C7-89B1-77E0-F7C2-F823E3E0E0C9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348285067"/>
                  </p:ext>
                </p:extLst>
              </p:nvPr>
            </p:nvGraphicFramePr>
            <p:xfrm>
              <a:off x="692176" y="1618823"/>
              <a:ext cx="9601114" cy="5079795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9" name="내용 개체 틀 3" title="Web Viewer">
                <a:extLst>
                  <a:ext uri="{FF2B5EF4-FFF2-40B4-BE49-F238E27FC236}">
                    <a16:creationId xmlns:a16="http://schemas.microsoft.com/office/drawing/2014/main" id="{9937C4C7-89B1-77E0-F7C2-F823E3E0E0C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2176" y="1618823"/>
                <a:ext cx="9601114" cy="5079795"/>
              </a:xfrm>
              <a:prstGeom prst="rect">
                <a:avLst/>
              </a:prstGeom>
            </p:spPr>
          </p:pic>
        </mc:Fallback>
      </mc:AlternateContent>
      <p:pic>
        <p:nvPicPr>
          <p:cNvPr id="13" name="그림 12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ABE47C5C-579C-1BA7-B26E-5062B9DE46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46484" y="9437"/>
            <a:ext cx="2045516" cy="1534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1276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62C8F07-15E1-3BEB-2A77-76044ACFD998}"/>
              </a:ext>
            </a:extLst>
          </p:cNvPr>
          <p:cNvSpPr/>
          <p:nvPr/>
        </p:nvSpPr>
        <p:spPr>
          <a:xfrm>
            <a:off x="-550507" y="-541177"/>
            <a:ext cx="2160000" cy="21600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B243AA-8738-57F2-DD5C-00A1F09C5407}"/>
              </a:ext>
            </a:extLst>
          </p:cNvPr>
          <p:cNvSpPr txBox="1"/>
          <p:nvPr/>
        </p:nvSpPr>
        <p:spPr>
          <a:xfrm>
            <a:off x="251927" y="261257"/>
            <a:ext cx="1203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03</a:t>
            </a:r>
            <a:endParaRPr lang="ko-KR" altLang="en-US" sz="4800" b="1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0A50FE-59A8-8962-0F2A-2812B8CCEF98}"/>
              </a:ext>
            </a:extLst>
          </p:cNvPr>
          <p:cNvSpPr txBox="1"/>
          <p:nvPr/>
        </p:nvSpPr>
        <p:spPr>
          <a:xfrm>
            <a:off x="2159999" y="415145"/>
            <a:ext cx="66736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데이터 시각화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14" name="추가 기능 13" title="Web Viewer">
                <a:extLst>
                  <a:ext uri="{FF2B5EF4-FFF2-40B4-BE49-F238E27FC236}">
                    <a16:creationId xmlns:a16="http://schemas.microsoft.com/office/drawing/2014/main" id="{88C9A714-2C14-EA10-023D-41BE06B5613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07638250"/>
                  </p:ext>
                </p:extLst>
              </p:nvPr>
            </p:nvGraphicFramePr>
            <p:xfrm>
              <a:off x="1002484" y="1618823"/>
              <a:ext cx="9144000" cy="51435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14" name="추가 기능 13" title="Web Viewer">
                <a:extLst>
                  <a:ext uri="{FF2B5EF4-FFF2-40B4-BE49-F238E27FC236}">
                    <a16:creationId xmlns:a16="http://schemas.microsoft.com/office/drawing/2014/main" id="{88C9A714-2C14-EA10-023D-41BE06B5613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02484" y="1618823"/>
                <a:ext cx="9144000" cy="5143500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그림 17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BD64B786-563E-B8FE-0F48-B687E371E4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46484" y="9437"/>
            <a:ext cx="2045516" cy="1534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3164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62C8F07-15E1-3BEB-2A77-76044ACFD998}"/>
              </a:ext>
            </a:extLst>
          </p:cNvPr>
          <p:cNvSpPr/>
          <p:nvPr/>
        </p:nvSpPr>
        <p:spPr>
          <a:xfrm>
            <a:off x="-550507" y="-541177"/>
            <a:ext cx="2160000" cy="21600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B243AA-8738-57F2-DD5C-00A1F09C5407}"/>
              </a:ext>
            </a:extLst>
          </p:cNvPr>
          <p:cNvSpPr txBox="1"/>
          <p:nvPr/>
        </p:nvSpPr>
        <p:spPr>
          <a:xfrm>
            <a:off x="251927" y="261257"/>
            <a:ext cx="1203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03</a:t>
            </a:r>
            <a:endParaRPr lang="ko-KR" altLang="en-US" sz="4800" b="1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0A50FE-59A8-8962-0F2A-2812B8CCEF98}"/>
              </a:ext>
            </a:extLst>
          </p:cNvPr>
          <p:cNvSpPr txBox="1"/>
          <p:nvPr/>
        </p:nvSpPr>
        <p:spPr>
          <a:xfrm>
            <a:off x="2159999" y="415145"/>
            <a:ext cx="66736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데이터 처리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37009BB1-E0BF-31C4-61C6-DEDDD1D873B7}"/>
              </a:ext>
            </a:extLst>
          </p:cNvPr>
          <p:cNvSpPr/>
          <p:nvPr/>
        </p:nvSpPr>
        <p:spPr>
          <a:xfrm>
            <a:off x="1250829" y="1447252"/>
            <a:ext cx="9042461" cy="269741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FAC2027A-5AF8-B9F4-E7FA-9CC7C55AB9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46484" y="9437"/>
            <a:ext cx="2045516" cy="153413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00608C5-543F-B371-A0F8-C99D0B7E2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227" y="2421257"/>
            <a:ext cx="10136015" cy="237205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8798401-0E7A-DACF-9544-EFFB47234E4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1A60F6-23D5-4D36-4411-9E8DEC770D49}"/>
              </a:ext>
            </a:extLst>
          </p:cNvPr>
          <p:cNvSpPr txBox="1"/>
          <p:nvPr/>
        </p:nvSpPr>
        <p:spPr>
          <a:xfrm>
            <a:off x="1898710" y="1314450"/>
            <a:ext cx="5787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미국 정당 별 득표 수 현황</a:t>
            </a:r>
          </a:p>
        </p:txBody>
      </p:sp>
    </p:spTree>
    <p:extLst>
      <p:ext uri="{BB962C8B-B14F-4D97-AF65-F5344CB8AC3E}">
        <p14:creationId xmlns:p14="http://schemas.microsoft.com/office/powerpoint/2010/main" val="4269981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텍스트, 명함, 종이 제품, 문구용품이(가) 표시된 사진&#10;&#10;자동 생성된 설명">
            <a:extLst>
              <a:ext uri="{FF2B5EF4-FFF2-40B4-BE49-F238E27FC236}">
                <a16:creationId xmlns:a16="http://schemas.microsoft.com/office/drawing/2014/main" id="{49624583-5B7B-EB38-4076-528CE27ED5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385388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5F33A06F-EBD5-26CB-B425-D898E29A2D3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D5AB99-9E44-FDCB-E321-6A49158C676C}"/>
              </a:ext>
            </a:extLst>
          </p:cNvPr>
          <p:cNvSpPr txBox="1"/>
          <p:nvPr/>
        </p:nvSpPr>
        <p:spPr>
          <a:xfrm>
            <a:off x="3107093" y="3928187"/>
            <a:ext cx="82109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bg1"/>
                </a:solidFill>
              </a:rPr>
              <a:t>목차</a:t>
            </a:r>
          </a:p>
        </p:txBody>
      </p:sp>
      <p:pic>
        <p:nvPicPr>
          <p:cNvPr id="17" name="그림 16" descr="클립아트, 그래픽, 그래픽 디자인, 일러스트레이션이(가) 표시된 사진&#10;&#10;자동 생성된 설명">
            <a:extLst>
              <a:ext uri="{FF2B5EF4-FFF2-40B4-BE49-F238E27FC236}">
                <a16:creationId xmlns:a16="http://schemas.microsoft.com/office/drawing/2014/main" id="{75BF5ECE-4893-6715-3EB8-201112C66A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0000" y="1414357"/>
            <a:ext cx="724069" cy="72406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677AB74-2330-833B-BAAD-4E673CD475E6}"/>
              </a:ext>
            </a:extLst>
          </p:cNvPr>
          <p:cNvSpPr txBox="1"/>
          <p:nvPr/>
        </p:nvSpPr>
        <p:spPr>
          <a:xfrm>
            <a:off x="6840000" y="1594357"/>
            <a:ext cx="357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Ⅰ. </a:t>
            </a:r>
            <a:r>
              <a:rPr lang="ko-KR" altLang="en-US" dirty="0"/>
              <a:t>데이터 소개</a:t>
            </a:r>
          </a:p>
        </p:txBody>
      </p:sp>
      <p:pic>
        <p:nvPicPr>
          <p:cNvPr id="20" name="그림 19" descr="스크린샷, 그래픽, 디자인, 클립아트이(가) 표시된 사진&#10;&#10;자동 생성된 설명">
            <a:extLst>
              <a:ext uri="{FF2B5EF4-FFF2-40B4-BE49-F238E27FC236}">
                <a16:creationId xmlns:a16="http://schemas.microsoft.com/office/drawing/2014/main" id="{31B23F2A-F20B-96E3-1E2D-D26E936059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0000" y="2494357"/>
            <a:ext cx="723600" cy="7236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60810CF-9479-753A-123D-AF3C59399855}"/>
              </a:ext>
            </a:extLst>
          </p:cNvPr>
          <p:cNvSpPr txBox="1"/>
          <p:nvPr/>
        </p:nvSpPr>
        <p:spPr>
          <a:xfrm>
            <a:off x="6840000" y="2674357"/>
            <a:ext cx="357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Ⅱ. </a:t>
            </a:r>
            <a:r>
              <a:rPr lang="ko-KR" altLang="en-US" dirty="0"/>
              <a:t>주제 관련 정보 안내</a:t>
            </a:r>
          </a:p>
        </p:txBody>
      </p:sp>
      <p:pic>
        <p:nvPicPr>
          <p:cNvPr id="24" name="그림 23" descr="스크린샷, 상징, 그래픽, 로고이(가) 표시된 사진&#10;&#10;자동 생성된 설명">
            <a:extLst>
              <a:ext uri="{FF2B5EF4-FFF2-40B4-BE49-F238E27FC236}">
                <a16:creationId xmlns:a16="http://schemas.microsoft.com/office/drawing/2014/main" id="{566A22F0-1FF8-168D-BF2F-8ECB92ACFB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0000" y="3574357"/>
            <a:ext cx="723600" cy="723600"/>
          </a:xfrm>
          <a:prstGeom prst="rect">
            <a:avLst/>
          </a:prstGeom>
        </p:spPr>
      </p:pic>
      <p:pic>
        <p:nvPicPr>
          <p:cNvPr id="26" name="그림 25" descr="그래픽, 스크린샷, 폰트, 그래픽 디자인이(가) 표시된 사진&#10;&#10;자동 생성된 설명">
            <a:extLst>
              <a:ext uri="{FF2B5EF4-FFF2-40B4-BE49-F238E27FC236}">
                <a16:creationId xmlns:a16="http://schemas.microsoft.com/office/drawing/2014/main" id="{39989289-F318-5A00-BDC7-8BDA360FDA4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0000" y="4654357"/>
            <a:ext cx="723600" cy="7236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C3B2804-C379-EA2E-0895-78C14280339C}"/>
              </a:ext>
            </a:extLst>
          </p:cNvPr>
          <p:cNvSpPr txBox="1"/>
          <p:nvPr/>
        </p:nvSpPr>
        <p:spPr>
          <a:xfrm>
            <a:off x="6840000" y="3754357"/>
            <a:ext cx="357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Ⅲ. </a:t>
            </a:r>
            <a:r>
              <a:rPr lang="ko-KR" altLang="en-US" dirty="0"/>
              <a:t>데이터 시각화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304E480-8111-31F3-3648-6CEFDFC0536E}"/>
              </a:ext>
            </a:extLst>
          </p:cNvPr>
          <p:cNvSpPr txBox="1"/>
          <p:nvPr/>
        </p:nvSpPr>
        <p:spPr>
          <a:xfrm>
            <a:off x="6840000" y="4834357"/>
            <a:ext cx="357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Ⅳ. </a:t>
            </a:r>
            <a:r>
              <a:rPr lang="ko-KR" altLang="en-US" dirty="0"/>
              <a:t>결론 및 후설</a:t>
            </a:r>
          </a:p>
        </p:txBody>
      </p:sp>
    </p:spTree>
    <p:extLst>
      <p:ext uri="{BB962C8B-B14F-4D97-AF65-F5344CB8AC3E}">
        <p14:creationId xmlns:p14="http://schemas.microsoft.com/office/powerpoint/2010/main" val="23169748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62C8F07-15E1-3BEB-2A77-76044ACFD998}"/>
              </a:ext>
            </a:extLst>
          </p:cNvPr>
          <p:cNvSpPr/>
          <p:nvPr/>
        </p:nvSpPr>
        <p:spPr>
          <a:xfrm>
            <a:off x="-550507" y="-541177"/>
            <a:ext cx="2160000" cy="21600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B243AA-8738-57F2-DD5C-00A1F09C5407}"/>
              </a:ext>
            </a:extLst>
          </p:cNvPr>
          <p:cNvSpPr txBox="1"/>
          <p:nvPr/>
        </p:nvSpPr>
        <p:spPr>
          <a:xfrm>
            <a:off x="251927" y="261257"/>
            <a:ext cx="1203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03</a:t>
            </a:r>
            <a:endParaRPr lang="ko-KR" altLang="en-US" sz="4800" b="1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0A50FE-59A8-8962-0F2A-2812B8CCEF98}"/>
              </a:ext>
            </a:extLst>
          </p:cNvPr>
          <p:cNvSpPr txBox="1"/>
          <p:nvPr/>
        </p:nvSpPr>
        <p:spPr>
          <a:xfrm>
            <a:off x="2159999" y="415145"/>
            <a:ext cx="66736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데이터 시각화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14" name="추가 기능 13" title="Web Viewer">
                <a:extLst>
                  <a:ext uri="{FF2B5EF4-FFF2-40B4-BE49-F238E27FC236}">
                    <a16:creationId xmlns:a16="http://schemas.microsoft.com/office/drawing/2014/main" id="{88C9A714-2C14-EA10-023D-41BE06B5613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64708675"/>
                  </p:ext>
                </p:extLst>
              </p:nvPr>
            </p:nvGraphicFramePr>
            <p:xfrm>
              <a:off x="1305989" y="1618823"/>
              <a:ext cx="9144000" cy="51435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14" name="추가 기능 13" title="Web Viewer">
                <a:extLst>
                  <a:ext uri="{FF2B5EF4-FFF2-40B4-BE49-F238E27FC236}">
                    <a16:creationId xmlns:a16="http://schemas.microsoft.com/office/drawing/2014/main" id="{88C9A714-2C14-EA10-023D-41BE06B5613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05989" y="1618823"/>
                <a:ext cx="9144000" cy="5143500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그림 1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7241518A-B35D-E9E2-1A72-0A1AD9FD33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46484" y="9437"/>
            <a:ext cx="2045516" cy="1534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0021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62C8F07-15E1-3BEB-2A77-76044ACFD998}"/>
              </a:ext>
            </a:extLst>
          </p:cNvPr>
          <p:cNvSpPr/>
          <p:nvPr/>
        </p:nvSpPr>
        <p:spPr>
          <a:xfrm>
            <a:off x="-550507" y="-541177"/>
            <a:ext cx="2160000" cy="21600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B243AA-8738-57F2-DD5C-00A1F09C5407}"/>
              </a:ext>
            </a:extLst>
          </p:cNvPr>
          <p:cNvSpPr txBox="1"/>
          <p:nvPr/>
        </p:nvSpPr>
        <p:spPr>
          <a:xfrm>
            <a:off x="251927" y="261257"/>
            <a:ext cx="1203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03</a:t>
            </a:r>
            <a:endParaRPr lang="ko-KR" altLang="en-US" sz="4800" b="1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0A50FE-59A8-8962-0F2A-2812B8CCEF98}"/>
              </a:ext>
            </a:extLst>
          </p:cNvPr>
          <p:cNvSpPr txBox="1"/>
          <p:nvPr/>
        </p:nvSpPr>
        <p:spPr>
          <a:xfrm>
            <a:off x="2159999" y="415145"/>
            <a:ext cx="66736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데이터 시각화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14" name="추가 기능 13" title="Web Viewer">
                <a:extLst>
                  <a:ext uri="{FF2B5EF4-FFF2-40B4-BE49-F238E27FC236}">
                    <a16:creationId xmlns:a16="http://schemas.microsoft.com/office/drawing/2014/main" id="{88C9A714-2C14-EA10-023D-41BE06B5613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9923022"/>
                  </p:ext>
                </p:extLst>
              </p:nvPr>
            </p:nvGraphicFramePr>
            <p:xfrm>
              <a:off x="924803" y="1618823"/>
              <a:ext cx="9144000" cy="51435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14" name="추가 기능 13" title="Web Viewer">
                <a:extLst>
                  <a:ext uri="{FF2B5EF4-FFF2-40B4-BE49-F238E27FC236}">
                    <a16:creationId xmlns:a16="http://schemas.microsoft.com/office/drawing/2014/main" id="{88C9A714-2C14-EA10-023D-41BE06B5613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4803" y="1618823"/>
                <a:ext cx="9144000" cy="5143500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그림 1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24B91D33-EC64-9EC0-AA71-6F58C375A5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46484" y="9437"/>
            <a:ext cx="2045516" cy="1534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060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A4F36D96-16CE-4766-D7E6-8578866422F0}"/>
              </a:ext>
            </a:extLst>
          </p:cNvPr>
          <p:cNvSpPr/>
          <p:nvPr/>
        </p:nvSpPr>
        <p:spPr>
          <a:xfrm>
            <a:off x="-354563" y="4394718"/>
            <a:ext cx="12848253" cy="2957804"/>
          </a:xfrm>
          <a:prstGeom prst="rect">
            <a:avLst/>
          </a:prstGeom>
          <a:noFill/>
          <a:ln w="47625">
            <a:solidFill>
              <a:schemeClr val="accent1">
                <a:shade val="15000"/>
                <a:alpha val="46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 descr="그래픽, 스크린샷, 폰트, 그래픽 디자인이(가) 표시된 사진&#10;&#10;자동 생성된 설명">
            <a:extLst>
              <a:ext uri="{FF2B5EF4-FFF2-40B4-BE49-F238E27FC236}">
                <a16:creationId xmlns:a16="http://schemas.microsoft.com/office/drawing/2014/main" id="{FD14BDA7-69A0-1CB7-36F3-E957D3322A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318" y="5149308"/>
            <a:ext cx="723600" cy="723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3E24230-89CA-7F1C-DAAB-0AF3A562F8D3}"/>
              </a:ext>
            </a:extLst>
          </p:cNvPr>
          <p:cNvSpPr txBox="1"/>
          <p:nvPr/>
        </p:nvSpPr>
        <p:spPr>
          <a:xfrm>
            <a:off x="5682318" y="5329308"/>
            <a:ext cx="357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Ⅳ. </a:t>
            </a:r>
            <a:r>
              <a:rPr lang="ko-KR" altLang="en-US" dirty="0"/>
              <a:t>결론 및 후설</a:t>
            </a:r>
          </a:p>
        </p:txBody>
      </p:sp>
      <p:pic>
        <p:nvPicPr>
          <p:cNvPr id="7" name="그림 6" descr="그래픽, 클립아트, 일렉트릭 블루, 만화 영화이(가) 표시된 사진">
            <a:extLst>
              <a:ext uri="{FF2B5EF4-FFF2-40B4-BE49-F238E27FC236}">
                <a16:creationId xmlns:a16="http://schemas.microsoft.com/office/drawing/2014/main" id="{61F04351-A87E-2140-7931-12D0004A47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4394719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7BAC3D60-A425-E10F-16CB-A27184784F9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52829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62C8F07-15E1-3BEB-2A77-76044ACFD998}"/>
              </a:ext>
            </a:extLst>
          </p:cNvPr>
          <p:cNvSpPr/>
          <p:nvPr/>
        </p:nvSpPr>
        <p:spPr>
          <a:xfrm>
            <a:off x="-550507" y="-541177"/>
            <a:ext cx="2160000" cy="21600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B243AA-8738-57F2-DD5C-00A1F09C5407}"/>
              </a:ext>
            </a:extLst>
          </p:cNvPr>
          <p:cNvSpPr txBox="1"/>
          <p:nvPr/>
        </p:nvSpPr>
        <p:spPr>
          <a:xfrm>
            <a:off x="251927" y="261257"/>
            <a:ext cx="1203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endParaRPr lang="ko-KR" altLang="en-US" sz="4800" b="1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0A50FE-59A8-8962-0F2A-2812B8CCEF98}"/>
              </a:ext>
            </a:extLst>
          </p:cNvPr>
          <p:cNvSpPr txBox="1"/>
          <p:nvPr/>
        </p:nvSpPr>
        <p:spPr>
          <a:xfrm>
            <a:off x="2159999" y="415145"/>
            <a:ext cx="66736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결론</a:t>
            </a:r>
          </a:p>
        </p:txBody>
      </p:sp>
      <p:pic>
        <p:nvPicPr>
          <p:cNvPr id="3" name="그림 2" descr="의류, 만화 영화, 일러스트레이션이(가) 표시된 사진&#10;&#10;자동 생성된 설명">
            <a:extLst>
              <a:ext uri="{FF2B5EF4-FFF2-40B4-BE49-F238E27FC236}">
                <a16:creationId xmlns:a16="http://schemas.microsoft.com/office/drawing/2014/main" id="{506A56BF-E6F0-EF01-A926-0949500ACD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67519" y="6083"/>
            <a:ext cx="2224481" cy="1668361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B4B6E90-8AE0-DB80-FF38-838E1EA642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B401720B-A630-E9F1-55E0-A69F327DF67C}"/>
              </a:ext>
            </a:extLst>
          </p:cNvPr>
          <p:cNvSpPr/>
          <p:nvPr/>
        </p:nvSpPr>
        <p:spPr>
          <a:xfrm>
            <a:off x="1957616" y="1092254"/>
            <a:ext cx="7734649" cy="257373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DFE536-1063-8253-7545-029321B61424}"/>
              </a:ext>
            </a:extLst>
          </p:cNvPr>
          <p:cNvSpPr txBox="1"/>
          <p:nvPr/>
        </p:nvSpPr>
        <p:spPr>
          <a:xfrm>
            <a:off x="2069899" y="1353510"/>
            <a:ext cx="741804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성과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정당 자료 시각화를 토대로 민주당과 공화당 양당 체제의 형상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미국의 선거 자료에 대한 이해와 </a:t>
            </a:r>
            <a:r>
              <a:rPr lang="en-US" altLang="ko-KR" dirty="0"/>
              <a:t>Flourish </a:t>
            </a:r>
            <a:r>
              <a:rPr lang="ko-KR" altLang="en-US" dirty="0"/>
              <a:t>사이트를 통한 시각화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인구가 증가하는 도시는 꾸준히 증가하는 추세를 보임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E624F77-13DC-5BB6-48D5-B12CFD39CE3A}"/>
              </a:ext>
            </a:extLst>
          </p:cNvPr>
          <p:cNvSpPr/>
          <p:nvPr/>
        </p:nvSpPr>
        <p:spPr>
          <a:xfrm>
            <a:off x="1963394" y="3869120"/>
            <a:ext cx="7734649" cy="257373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BAACF0-B178-0475-8983-65CE218EB1C4}"/>
              </a:ext>
            </a:extLst>
          </p:cNvPr>
          <p:cNvSpPr txBox="1"/>
          <p:nvPr/>
        </p:nvSpPr>
        <p:spPr>
          <a:xfrm>
            <a:off x="2274216" y="4161076"/>
            <a:ext cx="741804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추후 제언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각 변수들 간에 관계</a:t>
            </a:r>
            <a:endParaRPr lang="en-US" altLang="ko-KR" dirty="0"/>
          </a:p>
          <a:p>
            <a:pPr lvl="2"/>
            <a:r>
              <a:rPr lang="en-US" altLang="ko-KR" dirty="0"/>
              <a:t>EX ) </a:t>
            </a:r>
            <a:r>
              <a:rPr lang="ko-KR" altLang="en-US" dirty="0"/>
              <a:t>인구수가 많은 지역에서 대통령 당선인의 득표가 높다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      </a:t>
            </a:r>
            <a:r>
              <a:rPr lang="ko-KR" altLang="en-US" dirty="0"/>
              <a:t>경합 주로 분류되는 주들의 데이터의 변화</a:t>
            </a:r>
            <a:r>
              <a:rPr lang="en-US" altLang="ko-KR" dirty="0"/>
              <a:t>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데이터의 확장</a:t>
            </a:r>
            <a:endParaRPr lang="en-US" altLang="ko-KR" dirty="0"/>
          </a:p>
          <a:p>
            <a:pPr lvl="1"/>
            <a:r>
              <a:rPr lang="en-US" altLang="ko-KR" dirty="0"/>
              <a:t>	</a:t>
            </a:r>
            <a:r>
              <a:rPr lang="ko-KR" altLang="en-US" dirty="0"/>
              <a:t>미국 </a:t>
            </a:r>
            <a:r>
              <a:rPr lang="en-US" altLang="ko-KR" dirty="0"/>
              <a:t>1</a:t>
            </a:r>
            <a:r>
              <a:rPr lang="ko-KR" altLang="en-US" dirty="0"/>
              <a:t>대 대통령 부터 있는 </a:t>
            </a:r>
            <a:r>
              <a:rPr lang="en-US" altLang="ko-KR" dirty="0"/>
              <a:t>Raw Data</a:t>
            </a:r>
            <a:r>
              <a:rPr lang="ko-KR" altLang="en-US" dirty="0"/>
              <a:t>를 사용하여 시각화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코드의 효율성 향상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6044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A4F36D96-16CE-4766-D7E6-8578866422F0}"/>
              </a:ext>
            </a:extLst>
          </p:cNvPr>
          <p:cNvSpPr/>
          <p:nvPr/>
        </p:nvSpPr>
        <p:spPr>
          <a:xfrm>
            <a:off x="-354563" y="4394718"/>
            <a:ext cx="12848253" cy="2957804"/>
          </a:xfrm>
          <a:prstGeom prst="rect">
            <a:avLst/>
          </a:prstGeom>
          <a:noFill/>
          <a:ln w="47625">
            <a:solidFill>
              <a:schemeClr val="accent1">
                <a:shade val="15000"/>
                <a:alpha val="46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 descr="클립아트, 그래픽, 그래픽 디자인, 일러스트레이션이(가) 표시된 사진&#10;&#10;자동 생성된 설명">
            <a:extLst>
              <a:ext uri="{FF2B5EF4-FFF2-40B4-BE49-F238E27FC236}">
                <a16:creationId xmlns:a16="http://schemas.microsoft.com/office/drawing/2014/main" id="{B35DF454-2411-02DB-086E-EE104507F3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004" y="5277232"/>
            <a:ext cx="724069" cy="72406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47C9ECE-AFC6-1DE1-5F10-1C6FD59D6B35}"/>
              </a:ext>
            </a:extLst>
          </p:cNvPr>
          <p:cNvSpPr txBox="1"/>
          <p:nvPr/>
        </p:nvSpPr>
        <p:spPr>
          <a:xfrm>
            <a:off x="5683004" y="5457232"/>
            <a:ext cx="357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Ⅰ. </a:t>
            </a:r>
            <a:r>
              <a:rPr lang="ko-KR" altLang="en-US" dirty="0"/>
              <a:t>데이터 소개</a:t>
            </a:r>
          </a:p>
        </p:txBody>
      </p:sp>
      <p:pic>
        <p:nvPicPr>
          <p:cNvPr id="14" name="그림 13" descr="스크린샷, 밤, 빛, 시티이(가) 표시된 사진&#10;&#10;자동 생성된 설명">
            <a:extLst>
              <a:ext uri="{FF2B5EF4-FFF2-40B4-BE49-F238E27FC236}">
                <a16:creationId xmlns:a16="http://schemas.microsoft.com/office/drawing/2014/main" id="{0748441C-486F-530B-468E-A9C0174C37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394718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5158080B-991C-03A3-436B-846C1D9338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2503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62C8F07-15E1-3BEB-2A77-76044ACFD998}"/>
              </a:ext>
            </a:extLst>
          </p:cNvPr>
          <p:cNvSpPr/>
          <p:nvPr/>
        </p:nvSpPr>
        <p:spPr>
          <a:xfrm>
            <a:off x="-550507" y="-541177"/>
            <a:ext cx="2160000" cy="21600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B243AA-8738-57F2-DD5C-00A1F09C5407}"/>
              </a:ext>
            </a:extLst>
          </p:cNvPr>
          <p:cNvSpPr txBox="1"/>
          <p:nvPr/>
        </p:nvSpPr>
        <p:spPr>
          <a:xfrm>
            <a:off x="251927" y="261257"/>
            <a:ext cx="1203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01</a:t>
            </a:r>
            <a:endParaRPr lang="ko-KR" altLang="en-US" sz="4800" b="1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0A50FE-59A8-8962-0F2A-2812B8CCEF98}"/>
              </a:ext>
            </a:extLst>
          </p:cNvPr>
          <p:cNvSpPr txBox="1"/>
          <p:nvPr/>
        </p:nvSpPr>
        <p:spPr>
          <a:xfrm>
            <a:off x="2159999" y="415145"/>
            <a:ext cx="5038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메인 데이터 소개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035128-2DCB-69C4-3BF4-8CC3F6473A2C}"/>
              </a:ext>
            </a:extLst>
          </p:cNvPr>
          <p:cNvSpPr txBox="1"/>
          <p:nvPr/>
        </p:nvSpPr>
        <p:spPr>
          <a:xfrm>
            <a:off x="1609493" y="2160000"/>
            <a:ext cx="906935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hlinkClick r:id="rId2"/>
              </a:rPr>
              <a:t>https://www.kaggle.com/datasets/tunguz/us-elections-dataset?select=1976-2020-president.csv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Kaggle</a:t>
            </a:r>
            <a:r>
              <a:rPr lang="ko-KR" altLang="en-US" dirty="0"/>
              <a:t>에</a:t>
            </a:r>
            <a:r>
              <a:rPr lang="en-US" altLang="ko-KR" dirty="0"/>
              <a:t> ‘Bojan</a:t>
            </a:r>
            <a:r>
              <a:rPr lang="ko-KR" altLang="en-US" dirty="0"/>
              <a:t> </a:t>
            </a:r>
            <a:r>
              <a:rPr lang="en-US" altLang="ko-KR" dirty="0" err="1"/>
              <a:t>Tunguz</a:t>
            </a:r>
            <a:r>
              <a:rPr lang="en-US" altLang="ko-KR" dirty="0"/>
              <a:t>’</a:t>
            </a:r>
            <a:r>
              <a:rPr lang="ko-KR" altLang="en-US" dirty="0"/>
              <a:t>가 </a:t>
            </a:r>
            <a:r>
              <a:rPr lang="en-US" altLang="ko-KR" dirty="0"/>
              <a:t>3</a:t>
            </a:r>
            <a:r>
              <a:rPr lang="ko-KR" altLang="en-US" dirty="0"/>
              <a:t>년 전 업데이트한 자료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데이터 세트에는 시</a:t>
            </a:r>
            <a:r>
              <a:rPr lang="en-US" altLang="ko-KR" dirty="0"/>
              <a:t>, </a:t>
            </a:r>
            <a:r>
              <a:rPr lang="ko-KR" altLang="en-US" dirty="0"/>
              <a:t>구</a:t>
            </a:r>
            <a:r>
              <a:rPr lang="en-US" altLang="ko-KR" dirty="0"/>
              <a:t>, </a:t>
            </a:r>
            <a:r>
              <a:rPr lang="ko-KR" altLang="en-US" dirty="0"/>
              <a:t>군</a:t>
            </a:r>
            <a:r>
              <a:rPr lang="en-US" altLang="ko-KR" dirty="0"/>
              <a:t>, </a:t>
            </a:r>
            <a:r>
              <a:rPr lang="ko-KR" altLang="en-US" dirty="0"/>
              <a:t>주 및 국가 수준의 선거 결과가 포함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4288</a:t>
            </a:r>
            <a:r>
              <a:rPr lang="ko-KR" altLang="en-US" dirty="0"/>
              <a:t>의 값과 </a:t>
            </a:r>
            <a:r>
              <a:rPr lang="en-US" altLang="ko-KR" dirty="0"/>
              <a:t>15</a:t>
            </a:r>
            <a:r>
              <a:rPr lang="ko-KR" altLang="en-US" dirty="0"/>
              <a:t>개의 컬럼을 가지고 있음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15</a:t>
            </a:r>
            <a:r>
              <a:rPr lang="ko-KR" altLang="en-US" dirty="0"/>
              <a:t>개의 컬럼 중 중요하게 본 컬럼은 연도</a:t>
            </a:r>
            <a:r>
              <a:rPr lang="en-US" altLang="ko-KR" dirty="0"/>
              <a:t>, </a:t>
            </a:r>
            <a:r>
              <a:rPr lang="ko-KR" altLang="en-US" dirty="0"/>
              <a:t>주</a:t>
            </a:r>
            <a:r>
              <a:rPr lang="en-US" altLang="ko-KR" dirty="0"/>
              <a:t>, </a:t>
            </a:r>
            <a:r>
              <a:rPr lang="ko-KR" altLang="en-US" dirty="0"/>
              <a:t>정당</a:t>
            </a:r>
            <a:r>
              <a:rPr lang="en-US" altLang="ko-KR" dirty="0"/>
              <a:t>, </a:t>
            </a:r>
            <a:r>
              <a:rPr lang="ko-KR" altLang="en-US" dirty="0"/>
              <a:t>후보자 득표 수를 살펴봄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데이터의 기한은 </a:t>
            </a:r>
            <a:r>
              <a:rPr lang="en-US" altLang="ko-KR" dirty="0"/>
              <a:t>1975</a:t>
            </a:r>
            <a:r>
              <a:rPr lang="ko-KR" altLang="en-US" dirty="0"/>
              <a:t>년에서 </a:t>
            </a:r>
            <a:r>
              <a:rPr lang="en-US" altLang="ko-KR" dirty="0"/>
              <a:t>2020</a:t>
            </a:r>
            <a:r>
              <a:rPr lang="ko-KR" altLang="en-US" dirty="0"/>
              <a:t>년 까지 미국 역대 대선을 기함</a:t>
            </a:r>
            <a:r>
              <a:rPr lang="en-US" altLang="ko-KR" dirty="0"/>
              <a:t>. </a:t>
            </a:r>
          </a:p>
        </p:txBody>
      </p:sp>
      <p:pic>
        <p:nvPicPr>
          <p:cNvPr id="11" name="그림 10" descr="컴퓨터, 노트북, 만화 영화, 스케치이(가) 표시된 사진&#10;&#10;자동 생성된 설명">
            <a:extLst>
              <a:ext uri="{FF2B5EF4-FFF2-40B4-BE49-F238E27FC236}">
                <a16:creationId xmlns:a16="http://schemas.microsoft.com/office/drawing/2014/main" id="{E604BDF2-005B-30A2-40EE-767E84996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7398" y="0"/>
            <a:ext cx="2284602" cy="216063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16E9A94D-007F-D83F-FA83-F43D6898C8B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just"/>
            <a:endParaRPr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1C1238-3FA2-4F0B-86BC-1923F020B60D}"/>
              </a:ext>
            </a:extLst>
          </p:cNvPr>
          <p:cNvSpPr txBox="1"/>
          <p:nvPr/>
        </p:nvSpPr>
        <p:spPr>
          <a:xfrm>
            <a:off x="1609493" y="1583309"/>
            <a:ext cx="5319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hlinkClick r:id="rId4"/>
              </a:rPr>
              <a:t>https://github.com/hrbrmstr/albersusa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5405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62C8F07-15E1-3BEB-2A77-76044ACFD998}"/>
              </a:ext>
            </a:extLst>
          </p:cNvPr>
          <p:cNvSpPr/>
          <p:nvPr/>
        </p:nvSpPr>
        <p:spPr>
          <a:xfrm>
            <a:off x="-550507" y="-541177"/>
            <a:ext cx="2160000" cy="21600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B243AA-8738-57F2-DD5C-00A1F09C5407}"/>
              </a:ext>
            </a:extLst>
          </p:cNvPr>
          <p:cNvSpPr txBox="1"/>
          <p:nvPr/>
        </p:nvSpPr>
        <p:spPr>
          <a:xfrm>
            <a:off x="251927" y="261257"/>
            <a:ext cx="1203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01</a:t>
            </a:r>
            <a:endParaRPr lang="ko-KR" altLang="en-US" sz="4800" b="1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0A50FE-59A8-8962-0F2A-2812B8CCEF98}"/>
              </a:ext>
            </a:extLst>
          </p:cNvPr>
          <p:cNvSpPr txBox="1"/>
          <p:nvPr/>
        </p:nvSpPr>
        <p:spPr>
          <a:xfrm>
            <a:off x="2159999" y="415145"/>
            <a:ext cx="5038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메인 데이터 소개</a:t>
            </a:r>
          </a:p>
        </p:txBody>
      </p:sp>
      <p:pic>
        <p:nvPicPr>
          <p:cNvPr id="11" name="그림 10" descr="컴퓨터, 노트북, 만화 영화, 스케치이(가) 표시된 사진&#10;&#10;자동 생성된 설명">
            <a:extLst>
              <a:ext uri="{FF2B5EF4-FFF2-40B4-BE49-F238E27FC236}">
                <a16:creationId xmlns:a16="http://schemas.microsoft.com/office/drawing/2014/main" id="{E604BDF2-005B-30A2-40EE-767E84996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7398" y="0"/>
            <a:ext cx="2284602" cy="2160631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A14AD0A-4C28-36E6-0609-844EEC2C2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425" y="1894688"/>
            <a:ext cx="10582507" cy="426073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0EB9766-1C14-D041-9258-0C3B4FD8E14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5212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A4F36D96-16CE-4766-D7E6-8578866422F0}"/>
              </a:ext>
            </a:extLst>
          </p:cNvPr>
          <p:cNvSpPr/>
          <p:nvPr/>
        </p:nvSpPr>
        <p:spPr>
          <a:xfrm>
            <a:off x="-354563" y="4394718"/>
            <a:ext cx="12848253" cy="2957804"/>
          </a:xfrm>
          <a:prstGeom prst="rect">
            <a:avLst/>
          </a:prstGeom>
          <a:noFill/>
          <a:ln w="47625">
            <a:solidFill>
              <a:schemeClr val="accent1">
                <a:shade val="15000"/>
                <a:alpha val="46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 descr="스크린샷, 그래픽, 디자인, 클립아트이(가) 표시된 사진&#10;&#10;자동 생성된 설명">
            <a:extLst>
              <a:ext uri="{FF2B5EF4-FFF2-40B4-BE49-F238E27FC236}">
                <a16:creationId xmlns:a16="http://schemas.microsoft.com/office/drawing/2014/main" id="{A8D47EAD-A5A0-00E5-083D-AC32095B07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004" y="5212407"/>
            <a:ext cx="723600" cy="723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3A6A8C9-BABC-1895-CF30-52C145128710}"/>
              </a:ext>
            </a:extLst>
          </p:cNvPr>
          <p:cNvSpPr txBox="1"/>
          <p:nvPr/>
        </p:nvSpPr>
        <p:spPr>
          <a:xfrm>
            <a:off x="5683004" y="5392407"/>
            <a:ext cx="357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Ⅱ. </a:t>
            </a:r>
            <a:r>
              <a:rPr lang="ko-KR" altLang="en-US" dirty="0"/>
              <a:t>주제 관련 정보 안내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888468A-3BDC-D6DA-AF1C-FEC48193AB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367636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2B98F6D3-9EC8-F83B-265C-AE6D0AC552E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1246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62C8F07-15E1-3BEB-2A77-76044ACFD998}"/>
              </a:ext>
            </a:extLst>
          </p:cNvPr>
          <p:cNvSpPr/>
          <p:nvPr/>
        </p:nvSpPr>
        <p:spPr>
          <a:xfrm>
            <a:off x="-550507" y="-541177"/>
            <a:ext cx="2160000" cy="21600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B243AA-8738-57F2-DD5C-00A1F09C5407}"/>
              </a:ext>
            </a:extLst>
          </p:cNvPr>
          <p:cNvSpPr txBox="1"/>
          <p:nvPr/>
        </p:nvSpPr>
        <p:spPr>
          <a:xfrm>
            <a:off x="251927" y="261257"/>
            <a:ext cx="1203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02</a:t>
            </a:r>
            <a:endParaRPr lang="ko-KR" altLang="en-US" sz="4800" b="1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0A50FE-59A8-8962-0F2A-2812B8CCEF98}"/>
              </a:ext>
            </a:extLst>
          </p:cNvPr>
          <p:cNvSpPr txBox="1"/>
          <p:nvPr/>
        </p:nvSpPr>
        <p:spPr>
          <a:xfrm>
            <a:off x="2159999" y="415145"/>
            <a:ext cx="5038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데이터 선정 이유 및 목적</a:t>
            </a:r>
          </a:p>
        </p:txBody>
      </p:sp>
      <p:pic>
        <p:nvPicPr>
          <p:cNvPr id="10" name="그림 9" descr="그림, 만화 영화, 클립아트, 일러스트레이션이(가) 표시된 사진&#10;&#10;자동 생성된 설명">
            <a:extLst>
              <a:ext uri="{FF2B5EF4-FFF2-40B4-BE49-F238E27FC236}">
                <a16:creationId xmlns:a16="http://schemas.microsoft.com/office/drawing/2014/main" id="{D1887168-3F54-EAC9-59B6-2740872BB1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8480" y="24915"/>
            <a:ext cx="2347519" cy="1760639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5558E706-3742-A0CD-2A2C-5AEFB7DEE3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37009BB1-E0BF-31C4-61C6-DEDDD1D873B7}"/>
              </a:ext>
            </a:extLst>
          </p:cNvPr>
          <p:cNvSpPr/>
          <p:nvPr/>
        </p:nvSpPr>
        <p:spPr>
          <a:xfrm>
            <a:off x="1250831" y="1608082"/>
            <a:ext cx="9042461" cy="305388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E9ED3-3AC7-05A8-6ECF-7F8B3A27036E}"/>
              </a:ext>
            </a:extLst>
          </p:cNvPr>
          <p:cNvSpPr txBox="1"/>
          <p:nvPr/>
        </p:nvSpPr>
        <p:spPr>
          <a:xfrm>
            <a:off x="1542064" y="1786706"/>
            <a:ext cx="875122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왜 선거 데이터 인가</a:t>
            </a:r>
            <a:r>
              <a:rPr lang="en-US" altLang="ko-KR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우연히 매체에서 </a:t>
            </a:r>
            <a:r>
              <a:rPr lang="ko-KR" altLang="en-US" sz="1600" dirty="0" err="1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바이든이</a:t>
            </a:r>
            <a:r>
              <a:rPr lang="ko-KR" altLang="en-US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r>
              <a:rPr lang="ko-KR" altLang="en-US" sz="1600" dirty="0" err="1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부캐</a:t>
            </a:r>
            <a:r>
              <a:rPr lang="ko-KR" altLang="en-US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r>
              <a:rPr lang="ko-KR" altLang="en-US" sz="1600" dirty="0" err="1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마케팅등</a:t>
            </a:r>
            <a:r>
              <a:rPr lang="ko-KR" altLang="en-US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다양한 변화의 모습을 보여줌</a:t>
            </a:r>
            <a:r>
              <a:rPr lang="en-US" altLang="ko-KR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2024</a:t>
            </a:r>
            <a:r>
              <a:rPr lang="ko-KR" altLang="en-US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년 미국에서 대통령 선거가 진행됨을 인지함</a:t>
            </a:r>
            <a:r>
              <a:rPr lang="en-US" altLang="ko-KR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미국은 연방체제 국가로 대통령 선출 방식에 궁금증을 가짐</a:t>
            </a:r>
            <a:r>
              <a:rPr lang="en-US" altLang="ko-KR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2020</a:t>
            </a:r>
            <a:r>
              <a:rPr lang="ko-KR" altLang="en-US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년 부터 있는 선거에서 아시아계 미국인이 캐스팅 보드로 부상함</a:t>
            </a:r>
            <a:r>
              <a:rPr lang="en-US" altLang="ko-KR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지도 그림을 이용한 데이터 시각화를 구현해보고 싶어서</a:t>
            </a:r>
            <a:endParaRPr lang="en-US" altLang="ko-KR" sz="1600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6D08D3B7-E39D-1C72-93EF-6F995DB675BF}"/>
              </a:ext>
            </a:extLst>
          </p:cNvPr>
          <p:cNvSpPr/>
          <p:nvPr/>
        </p:nvSpPr>
        <p:spPr>
          <a:xfrm>
            <a:off x="1250830" y="4828694"/>
            <a:ext cx="9042462" cy="129149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dirty="0"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목적</a:t>
            </a:r>
            <a:r>
              <a:rPr lang="en-US" altLang="ko-KR" sz="1600" dirty="0"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</a:p>
          <a:p>
            <a:pPr marL="742950" lvl="1" indent="-285750">
              <a:buFontTx/>
              <a:buChar char="-"/>
            </a:pPr>
            <a:r>
              <a:rPr lang="ko-KR" altLang="en-US" sz="1600" dirty="0"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이번 프로젝트를 통해 </a:t>
            </a:r>
            <a:r>
              <a:rPr lang="en-US" altLang="ko-KR" sz="1600" dirty="0"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pandas</a:t>
            </a:r>
            <a:r>
              <a:rPr lang="ko-KR" altLang="en-US" sz="1600" dirty="0"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에 대한 이해와 </a:t>
            </a:r>
            <a:r>
              <a:rPr lang="en-US" altLang="ko-KR" sz="1600" dirty="0"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Flourish</a:t>
            </a:r>
            <a:r>
              <a:rPr lang="ko-KR" altLang="en-US" sz="1600" dirty="0"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에 적응을 시도함</a:t>
            </a:r>
            <a:r>
              <a:rPr lang="en-US" altLang="ko-KR" sz="1600" dirty="0"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.</a:t>
            </a:r>
          </a:p>
          <a:p>
            <a:pPr marL="742950" lvl="1" indent="-285750">
              <a:buFontTx/>
              <a:buChar char="-"/>
            </a:pPr>
            <a:r>
              <a:rPr lang="ko-KR" altLang="en-US" sz="1600" dirty="0"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미국에서 선거에 적극적으로 참여하는 주와 미국 선거의 흐름에 대해 이해를 시도함</a:t>
            </a:r>
            <a:r>
              <a:rPr lang="en-US" altLang="ko-KR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.</a:t>
            </a: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67794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62C8F07-15E1-3BEB-2A77-76044ACFD998}"/>
              </a:ext>
            </a:extLst>
          </p:cNvPr>
          <p:cNvSpPr/>
          <p:nvPr/>
        </p:nvSpPr>
        <p:spPr>
          <a:xfrm>
            <a:off x="-550507" y="-541177"/>
            <a:ext cx="2160000" cy="21600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B243AA-8738-57F2-DD5C-00A1F09C5407}"/>
              </a:ext>
            </a:extLst>
          </p:cNvPr>
          <p:cNvSpPr txBox="1"/>
          <p:nvPr/>
        </p:nvSpPr>
        <p:spPr>
          <a:xfrm>
            <a:off x="251927" y="261257"/>
            <a:ext cx="1203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02</a:t>
            </a:r>
            <a:endParaRPr lang="ko-KR" altLang="en-US" sz="4800" b="1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0A50FE-59A8-8962-0F2A-2812B8CCEF98}"/>
              </a:ext>
            </a:extLst>
          </p:cNvPr>
          <p:cNvSpPr txBox="1"/>
          <p:nvPr/>
        </p:nvSpPr>
        <p:spPr>
          <a:xfrm>
            <a:off x="2159999" y="415145"/>
            <a:ext cx="66736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미국의 선거 방식에 관하여</a:t>
            </a:r>
          </a:p>
        </p:txBody>
      </p:sp>
      <p:pic>
        <p:nvPicPr>
          <p:cNvPr id="10" name="그림 9" descr="그림, 만화 영화, 클립아트, 일러스트레이션이(가) 표시된 사진&#10;&#10;자동 생성된 설명">
            <a:extLst>
              <a:ext uri="{FF2B5EF4-FFF2-40B4-BE49-F238E27FC236}">
                <a16:creationId xmlns:a16="http://schemas.microsoft.com/office/drawing/2014/main" id="{D1887168-3F54-EAC9-59B6-2740872BB1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8480" y="24915"/>
            <a:ext cx="2347519" cy="1760639"/>
          </a:xfrm>
          <a:prstGeom prst="rect">
            <a:avLst/>
          </a:prstGeom>
        </p:spPr>
      </p:pic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37009BB1-E0BF-31C4-61C6-DEDDD1D873B7}"/>
              </a:ext>
            </a:extLst>
          </p:cNvPr>
          <p:cNvSpPr/>
          <p:nvPr/>
        </p:nvSpPr>
        <p:spPr>
          <a:xfrm>
            <a:off x="1250829" y="1447252"/>
            <a:ext cx="9042461" cy="269741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E9E5BD8-BA07-6465-2332-67182C9560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9D7F50CE-AC78-1986-BC50-F8E642091E91}"/>
              </a:ext>
            </a:extLst>
          </p:cNvPr>
          <p:cNvSpPr/>
          <p:nvPr/>
        </p:nvSpPr>
        <p:spPr>
          <a:xfrm>
            <a:off x="1455576" y="1216404"/>
            <a:ext cx="8690195" cy="522645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미국 선거에 관하여</a:t>
            </a:r>
            <a:endParaRPr lang="en-US" altLang="ko-KR" sz="1600" dirty="0">
              <a:solidFill>
                <a:srgbClr val="FF0000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미국은 대통령은 임기 </a:t>
            </a:r>
            <a:r>
              <a:rPr lang="en-US" altLang="ko-KR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4</a:t>
            </a: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년 중임제로 간선제 선거를 실시함</a:t>
            </a:r>
            <a:r>
              <a:rPr lang="en-US" altLang="ko-KR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05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우리나라의 직접제와 다른 개념</a:t>
            </a:r>
            <a:endParaRPr lang="en-US" altLang="ko-KR" sz="160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05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미국은 선거 인단이라는 대리 투표자를 넣은 간선제</a:t>
            </a:r>
            <a:endParaRPr lang="en-US" altLang="ko-KR" sz="160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05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이는 미국 주 </a:t>
            </a:r>
            <a:r>
              <a:rPr lang="ko-KR" altLang="en-US" sz="1600" dirty="0" err="1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마다의</a:t>
            </a: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독립성을 확보하기 위해 실행</a:t>
            </a:r>
            <a:endParaRPr lang="en-US" altLang="ko-KR" sz="160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05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선거인단은 주 별 인구 비례에 따라 그 수가 </a:t>
            </a:r>
            <a:r>
              <a:rPr lang="ko-KR" altLang="en-US" sz="1600" dirty="0" err="1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정해짐</a:t>
            </a:r>
            <a:r>
              <a:rPr lang="en-US" altLang="ko-KR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05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선거인단 투표는 자신이 속한 주가 투표할 정당을 뽑는 행위</a:t>
            </a:r>
            <a:endParaRPr lang="en-US" altLang="ko-KR" sz="160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05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투표 결과는 승자 독식 방식으로 과반수의 표를 받는 정당이 모드 표를 가짐</a:t>
            </a:r>
            <a:r>
              <a:rPr lang="en-US" altLang="ko-KR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05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이후 정당을 선정하고 대통령 선거를 진행함</a:t>
            </a:r>
            <a:r>
              <a:rPr lang="en-US" altLang="ko-KR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05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Symbol" panose="05050102010706020507" pitchFamily="18" charset="2"/>
              <a:buChar char="Þ"/>
            </a:pP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선거인단 투표는 자신이 속한 주가 어떤 대통령을 지지할 지를 정하는 투표</a:t>
            </a:r>
            <a:endParaRPr lang="en-US" altLang="ko-KR" sz="160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Symbol" panose="05050102010706020507" pitchFamily="18" charset="2"/>
              <a:buChar char="Þ"/>
            </a:pPr>
            <a:endParaRPr lang="en-US" altLang="ko-KR" sz="1600" dirty="0">
              <a:solidFill>
                <a:schemeClr val="tx1"/>
              </a:solidFill>
            </a:endParaRPr>
          </a:p>
          <a:p>
            <a:pPr lvl="1"/>
            <a:r>
              <a:rPr lang="en-US" altLang="ko-KR" sz="1600" dirty="0">
                <a:solidFill>
                  <a:schemeClr val="tx1"/>
                </a:solidFill>
                <a:hlinkClick r:id="rId3"/>
              </a:rPr>
              <a:t>https://goonbomb.tistory.com/33</a:t>
            </a:r>
            <a:r>
              <a:rPr lang="en-US" altLang="ko-KR" sz="1600" dirty="0">
                <a:solidFill>
                  <a:schemeClr val="tx1"/>
                </a:solidFill>
              </a:rPr>
              <a:t> (</a:t>
            </a:r>
            <a:r>
              <a:rPr lang="ko-KR" altLang="en-US" sz="1600" dirty="0">
                <a:solidFill>
                  <a:schemeClr val="tx1"/>
                </a:solidFill>
              </a:rPr>
              <a:t>발췌</a:t>
            </a:r>
            <a:r>
              <a:rPr lang="en-US" altLang="ko-KR" sz="1600" dirty="0">
                <a:solidFill>
                  <a:schemeClr val="tx1"/>
                </a:solidFill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316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62C8F07-15E1-3BEB-2A77-76044ACFD998}"/>
              </a:ext>
            </a:extLst>
          </p:cNvPr>
          <p:cNvSpPr/>
          <p:nvPr/>
        </p:nvSpPr>
        <p:spPr>
          <a:xfrm>
            <a:off x="-550507" y="-541177"/>
            <a:ext cx="2160000" cy="21600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B243AA-8738-57F2-DD5C-00A1F09C5407}"/>
              </a:ext>
            </a:extLst>
          </p:cNvPr>
          <p:cNvSpPr txBox="1"/>
          <p:nvPr/>
        </p:nvSpPr>
        <p:spPr>
          <a:xfrm>
            <a:off x="251927" y="261257"/>
            <a:ext cx="1203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02</a:t>
            </a:r>
            <a:endParaRPr lang="ko-KR" altLang="en-US" sz="4800" b="1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0A50FE-59A8-8962-0F2A-2812B8CCEF98}"/>
              </a:ext>
            </a:extLst>
          </p:cNvPr>
          <p:cNvSpPr txBox="1"/>
          <p:nvPr/>
        </p:nvSpPr>
        <p:spPr>
          <a:xfrm>
            <a:off x="2159999" y="415145"/>
            <a:ext cx="66736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미국의 주에 관하여</a:t>
            </a:r>
          </a:p>
        </p:txBody>
      </p:sp>
      <p:pic>
        <p:nvPicPr>
          <p:cNvPr id="10" name="그림 9" descr="그림, 만화 영화, 클립아트, 일러스트레이션이(가) 표시된 사진&#10;&#10;자동 생성된 설명">
            <a:extLst>
              <a:ext uri="{FF2B5EF4-FFF2-40B4-BE49-F238E27FC236}">
                <a16:creationId xmlns:a16="http://schemas.microsoft.com/office/drawing/2014/main" id="{D1887168-3F54-EAC9-59B6-2740872BB1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8480" y="24915"/>
            <a:ext cx="2347519" cy="1760639"/>
          </a:xfrm>
          <a:prstGeom prst="rect">
            <a:avLst/>
          </a:prstGeom>
        </p:spPr>
      </p:pic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37009BB1-E0BF-31C4-61C6-DEDDD1D873B7}"/>
              </a:ext>
            </a:extLst>
          </p:cNvPr>
          <p:cNvSpPr/>
          <p:nvPr/>
        </p:nvSpPr>
        <p:spPr>
          <a:xfrm>
            <a:off x="1250829" y="1447252"/>
            <a:ext cx="9042461" cy="269741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EF34A29-AE95-B198-418C-3A8D9EDD85B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87AED45-5B9D-AEFE-62B0-8FFA3A9D3937}"/>
              </a:ext>
            </a:extLst>
          </p:cNvPr>
          <p:cNvSpPr/>
          <p:nvPr/>
        </p:nvSpPr>
        <p:spPr>
          <a:xfrm>
            <a:off x="2172915" y="1618823"/>
            <a:ext cx="7545565" cy="421966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C728A1-4CD3-9D64-8140-72870EFDC7A2}"/>
              </a:ext>
            </a:extLst>
          </p:cNvPr>
          <p:cNvSpPr txBox="1"/>
          <p:nvPr/>
        </p:nvSpPr>
        <p:spPr>
          <a:xfrm>
            <a:off x="2481995" y="1779196"/>
            <a:ext cx="6375632" cy="37702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미국 주에 관하여</a:t>
            </a:r>
            <a:endParaRPr lang="en-US" altLang="ko-KR" sz="1600" dirty="0">
              <a:solidFill>
                <a:srgbClr val="FF0000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미국은 </a:t>
            </a:r>
            <a:r>
              <a:rPr lang="en-US" altLang="ko-KR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50</a:t>
            </a: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개의 주와 </a:t>
            </a:r>
            <a:r>
              <a:rPr lang="en-US" altLang="ko-KR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1</a:t>
            </a: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개의 특별구로 이루어진 국가</a:t>
            </a:r>
            <a:endParaRPr lang="en-US" altLang="ko-KR" sz="160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05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50</a:t>
            </a: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개의 각 주마다의 수도가 따로 존재하고 주로라 명명</a:t>
            </a:r>
            <a:endParaRPr lang="en-US" altLang="ko-KR" sz="160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05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미국의 수도를 특별구로 분류함</a:t>
            </a:r>
            <a:r>
              <a:rPr lang="en-US" altLang="ko-KR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.</a:t>
            </a:r>
          </a:p>
          <a:p>
            <a:pPr lvl="1"/>
            <a:endParaRPr lang="en-US" altLang="ko-KR" sz="105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미국 성조기의 별의 개수 </a:t>
            </a:r>
            <a:r>
              <a:rPr lang="en-US" altLang="ko-KR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= </a:t>
            </a: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주의 개수</a:t>
            </a:r>
            <a:endParaRPr lang="en-US" altLang="ko-KR" sz="160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05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주 중에서 인구가 가장 많은 국가는 서부 </a:t>
            </a:r>
            <a:r>
              <a:rPr lang="ko-KR" altLang="en-US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캘</a:t>
            </a: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리포니아</a:t>
            </a:r>
            <a:r>
              <a:rPr lang="en-US" altLang="ko-KR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r>
              <a:rPr lang="ko-KR" altLang="en-US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주</a:t>
            </a:r>
            <a:endParaRPr lang="en-US" altLang="ko-KR" sz="160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05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캘리포니아는 주도가 아닌 </a:t>
            </a:r>
            <a:r>
              <a:rPr lang="ko-KR" altLang="en-US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도시가 유명함</a:t>
            </a:r>
            <a:r>
              <a:rPr lang="en-US" altLang="ko-KR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05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Symbol" panose="05050102010706020507" pitchFamily="18" charset="2"/>
              <a:buChar char="Þ"/>
            </a:pP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캘리포니아의 주도는 새크라멘토</a:t>
            </a:r>
            <a:r>
              <a:rPr lang="en-US" altLang="ko-KR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최대 도시는 </a:t>
            </a:r>
            <a:r>
              <a:rPr lang="en-US" altLang="ko-KR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LA</a:t>
            </a:r>
          </a:p>
          <a:p>
            <a:pPr lvl="1"/>
            <a:endParaRPr lang="en-US" altLang="ko-KR" sz="160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각 주는 주도를 가지고 있어 주를 나타내는 주기가 다름</a:t>
            </a:r>
            <a:r>
              <a:rPr lang="en-US" altLang="ko-KR" sz="16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.</a:t>
            </a:r>
            <a:endParaRPr lang="en-US" altLang="ko-KR" sz="1600" dirty="0">
              <a:solidFill>
                <a:schemeClr val="tx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8528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0.png"/></Relationships>
</file>

<file path=ppt/webextensions/_rels/webextension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1.png"/></Relationships>
</file>

<file path=ppt/webextensions/_rels/webextension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3.png"/></Relationships>
</file>

<file path=ppt/webextensions/_rels/webextension4.xml.rels><?xml version="1.0" encoding="UTF-8" standalone="yes"?>
<Relationships xmlns="http://schemas.openxmlformats.org/package/2006/relationships"><Relationship Id="rId1" Type="http://schemas.openxmlformats.org/officeDocument/2006/relationships/image" Target="../media/image24.png"/></Relationships>
</file>

<file path=ppt/webextensions/webextension1.xml><?xml version="1.0" encoding="utf-8"?>
<we:webextension xmlns:we="http://schemas.microsoft.com/office/webextensions/webextension/2010/11" id="{5F58F137-4139-4EFC-8861-BFB1EE08B169}">
  <we:reference id="wa104295828" version="1.9.0.0" store="ko-KR" storeType="OMEX"/>
  <we:alternateReferences>
    <we:reference id="wa104295828" version="1.9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public.flourish.studio/visualisation/14826896/&quot;,&quot;values&quot;:{},&quot;data&quot;:{&quot;uri&quot;:&quot;public.flourish.studio/visualisation/14826896/&quot;},&quot;secure&quot;:false}],&quot;name&quot;:&quot;public.flourish.studio/visualisation/14826896/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ppt/webextensions/webextension2.xml><?xml version="1.0" encoding="utf-8"?>
<we:webextension xmlns:we="http://schemas.microsoft.com/office/webextensions/webextension/2010/11" id="{652CE7A8-533C-44E3-892D-8E45891C34F0}">
  <we:reference id="wa104295828" version="1.9.0.0" store="ko-KR" storeType="OMEX"/>
  <we:alternateReferences>
    <we:reference id="wa104295828" version="1.9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public.flourish.studio/visualisation/14827456/&quot;,&quot;values&quot;:{},&quot;data&quot;:{&quot;uri&quot;:&quot;public.flourish.studio/visualisation/14827456/&quot;},&quot;secure&quot;:false}],&quot;name&quot;:&quot;public.flourish.studio/visualisation/14827456/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ppt/webextensions/webextension3.xml><?xml version="1.0" encoding="utf-8"?>
<we:webextension xmlns:we="http://schemas.microsoft.com/office/webextensions/webextension/2010/11" id="{652CE7A8-533C-44E3-892D-8E45891C34F0}">
  <we:reference id="wa104295828" version="1.9.0.0" store="ko-KR" storeType="OMEX"/>
  <we:alternateReferences>
    <we:reference id="wa104295828" version="1.9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public.flourish.studio/visualisation/14830475/&quot;,&quot;values&quot;:{},&quot;data&quot;:{&quot;uri&quot;:&quot;public.flourish.studio/visualisation/14830475/&quot;},&quot;secure&quot;:false}],&quot;name&quot;:&quot;public.flourish.studio/visualisation/14830475/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ppt/webextensions/webextension4.xml><?xml version="1.0" encoding="utf-8"?>
<we:webextension xmlns:we="http://schemas.microsoft.com/office/webextensions/webextension/2010/11" id="{652CE7A8-533C-44E3-892D-8E45891C34F0}">
  <we:reference id="wa104295828" version="1.9.0.0" store="ko-KR" storeType="OMEX"/>
  <we:alternateReferences>
    <we:reference id="wa104295828" version="1.9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public.flourish.studio/visualisation/14830426/&quot;,&quot;values&quot;:{},&quot;data&quot;:{&quot;uri&quot;:&quot;public.flourish.studio/visualisation/14830426/&quot;},&quot;secure&quot;:false}],&quot;name&quot;:&quot;public.flourish.studio/visualisation/14830426/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605</Words>
  <Application>Microsoft Office PowerPoint</Application>
  <PresentationFormat>와이드스크린</PresentationFormat>
  <Paragraphs>160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0" baseType="lpstr">
      <vt:lpstr>Meiryo</vt:lpstr>
      <vt:lpstr>맑은 고딕</vt:lpstr>
      <vt:lpstr>휴먼둥근헤드라인</vt:lpstr>
      <vt:lpstr>ADLaM Display</vt:lpstr>
      <vt:lpstr>Arial</vt:lpstr>
      <vt:lpstr>Symbol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</dc:creator>
  <cp:lastModifiedBy>권순우</cp:lastModifiedBy>
  <cp:revision>3</cp:revision>
  <dcterms:created xsi:type="dcterms:W3CDTF">2023-08-25T04:07:55Z</dcterms:created>
  <dcterms:modified xsi:type="dcterms:W3CDTF">2023-08-25T07:58:48Z</dcterms:modified>
</cp:coreProperties>
</file>

<file path=docProps/thumbnail.jpeg>
</file>